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4"/>
  </p:sldMasterIdLst>
  <p:notesMasterIdLst>
    <p:notesMasterId r:id="rId16"/>
  </p:notesMasterIdLst>
  <p:sldIdLst>
    <p:sldId id="256" r:id="rId5"/>
    <p:sldId id="264" r:id="rId6"/>
    <p:sldId id="265" r:id="rId7"/>
    <p:sldId id="260" r:id="rId8"/>
    <p:sldId id="269" r:id="rId9"/>
    <p:sldId id="261" r:id="rId10"/>
    <p:sldId id="268" r:id="rId11"/>
    <p:sldId id="263" r:id="rId12"/>
    <p:sldId id="267" r:id="rId13"/>
    <p:sldId id="270" r:id="rId14"/>
    <p:sldId id="266" r:id="rId15"/>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97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783106-64B2-4C7B-896C-1B07EDEE7B3B}" v="2" dt="2026-05-27T03:01:58.39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68" autoAdjust="0"/>
    <p:restoredTop sz="94660"/>
  </p:normalViewPr>
  <p:slideViewPr>
    <p:cSldViewPr snapToGrid="0">
      <p:cViewPr varScale="1">
        <p:scale>
          <a:sx n="75" d="100"/>
          <a:sy n="75" d="100"/>
        </p:scale>
        <p:origin x="2964" y="54"/>
      </p:cViewPr>
      <p:guideLst/>
    </p:cSldViewPr>
  </p:slideViewPr>
  <p:notesTextViewPr>
    <p:cViewPr>
      <p:scale>
        <a:sx n="1" d="1"/>
        <a:sy n="1" d="1"/>
      </p:scale>
      <p:origin x="0" y="0"/>
    </p:cViewPr>
  </p:notesTextViewPr>
  <p:notesViewPr>
    <p:cSldViewPr snapToGrid="0">
      <p:cViewPr varScale="1">
        <p:scale>
          <a:sx n="78" d="100"/>
          <a:sy n="78" d="100"/>
        </p:scale>
        <p:origin x="407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CC95A384-94F4-4D1F-96D5-B21632F58C41}" type="datetimeFigureOut">
              <a:rPr kumimoji="1" lang="ja-JP" altLang="en-US" smtClean="0"/>
              <a:t>2026/5/27</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92290D7-56A4-4D61-832C-58E8D5545E85}" type="slidenum">
              <a:rPr kumimoji="1" lang="ja-JP" altLang="en-US" smtClean="0"/>
              <a:t>‹#›</a:t>
            </a:fld>
            <a:endParaRPr kumimoji="1" lang="ja-JP" altLang="en-US"/>
          </a:p>
        </p:txBody>
      </p:sp>
    </p:spTree>
    <p:extLst>
      <p:ext uri="{BB962C8B-B14F-4D97-AF65-F5344CB8AC3E}">
        <p14:creationId xmlns:p14="http://schemas.microsoft.com/office/powerpoint/2010/main" val="11841358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980" y="2837275"/>
            <a:ext cx="4285671" cy="3497670"/>
          </a:xfrm>
        </p:spPr>
        <p:txBody>
          <a:bodyPr anchor="b">
            <a:normAutofit/>
          </a:bodyPr>
          <a:lstStyle>
            <a:lvl1pPr algn="r">
              <a:defRPr sz="3046">
                <a:effectLst/>
              </a:defRPr>
            </a:lvl1pPr>
          </a:lstStyle>
          <a:p>
            <a:r>
              <a:rPr lang="en-US" dirty="0"/>
              <a:t>Click to edit Master title style</a:t>
            </a:r>
          </a:p>
        </p:txBody>
      </p:sp>
      <p:sp>
        <p:nvSpPr>
          <p:cNvPr id="3" name="Subtitle 2"/>
          <p:cNvSpPr>
            <a:spLocks noGrp="1"/>
          </p:cNvSpPr>
          <p:nvPr>
            <p:ph type="subTitle" idx="1"/>
          </p:nvPr>
        </p:nvSpPr>
        <p:spPr>
          <a:xfrm>
            <a:off x="2057980" y="6334948"/>
            <a:ext cx="4285671" cy="2030119"/>
          </a:xfrm>
        </p:spPr>
        <p:txBody>
          <a:bodyPr anchor="t">
            <a:normAutofit/>
          </a:bodyPr>
          <a:lstStyle>
            <a:lvl1pPr marL="0" indent="0" algn="r">
              <a:buNone/>
              <a:defRPr sz="1246" cap="all">
                <a:solidFill>
                  <a:schemeClr val="tx1"/>
                </a:solidFill>
              </a:defRPr>
            </a:lvl1pPr>
            <a:lvl2pPr marL="316520" indent="0" algn="ctr">
              <a:buNone/>
              <a:defRPr>
                <a:solidFill>
                  <a:schemeClr val="tx1">
                    <a:tint val="75000"/>
                  </a:schemeClr>
                </a:solidFill>
              </a:defRPr>
            </a:lvl2pPr>
            <a:lvl3pPr marL="633039" indent="0" algn="ctr">
              <a:buNone/>
              <a:defRPr>
                <a:solidFill>
                  <a:schemeClr val="tx1">
                    <a:tint val="75000"/>
                  </a:schemeClr>
                </a:solidFill>
              </a:defRPr>
            </a:lvl3pPr>
            <a:lvl4pPr marL="949559" indent="0" algn="ctr">
              <a:buNone/>
              <a:defRPr>
                <a:solidFill>
                  <a:schemeClr val="tx1">
                    <a:tint val="75000"/>
                  </a:schemeClr>
                </a:solidFill>
              </a:defRPr>
            </a:lvl4pPr>
            <a:lvl5pPr marL="1266078" indent="0" algn="ctr">
              <a:buNone/>
              <a:defRPr>
                <a:solidFill>
                  <a:schemeClr val="tx1">
                    <a:tint val="75000"/>
                  </a:schemeClr>
                </a:solidFill>
              </a:defRPr>
            </a:lvl5pPr>
            <a:lvl6pPr marL="1582598" indent="0" algn="ctr">
              <a:buNone/>
              <a:defRPr>
                <a:solidFill>
                  <a:schemeClr val="tx1">
                    <a:tint val="75000"/>
                  </a:schemeClr>
                </a:solidFill>
              </a:defRPr>
            </a:lvl6pPr>
            <a:lvl7pPr marL="1899117" indent="0" algn="ctr">
              <a:buNone/>
              <a:defRPr>
                <a:solidFill>
                  <a:schemeClr val="tx1">
                    <a:tint val="75000"/>
                  </a:schemeClr>
                </a:solidFill>
              </a:defRPr>
            </a:lvl7pPr>
            <a:lvl8pPr marL="2215637" indent="0" algn="ctr">
              <a:buNone/>
              <a:defRPr>
                <a:solidFill>
                  <a:schemeClr val="tx1">
                    <a:tint val="75000"/>
                  </a:schemeClr>
                </a:solidFill>
              </a:defRPr>
            </a:lvl8pPr>
            <a:lvl9pPr marL="2532156"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5064234" y="8479722"/>
            <a:ext cx="909130" cy="545747"/>
          </a:xfrm>
        </p:spPr>
        <p:txBody>
          <a:bodyPr/>
          <a:lstStyle/>
          <a:p>
            <a:fld id="{0995050D-B1AE-487E-A3B5-F368F2E57F56}" type="datetime1">
              <a:rPr lang="en-US" altLang="ja-JP" smtClean="0"/>
              <a:t>5/27/2026</a:t>
            </a:fld>
            <a:endParaRPr lang="en-US" dirty="0"/>
          </a:p>
        </p:txBody>
      </p:sp>
      <p:sp>
        <p:nvSpPr>
          <p:cNvPr id="5" name="Footer Placeholder 4"/>
          <p:cNvSpPr>
            <a:spLocks noGrp="1"/>
          </p:cNvSpPr>
          <p:nvPr>
            <p:ph type="ftr" sz="quarter" idx="11"/>
          </p:nvPr>
        </p:nvSpPr>
        <p:spPr>
          <a:xfrm>
            <a:off x="2057980" y="8479722"/>
            <a:ext cx="2949103" cy="545747"/>
          </a:xfrm>
        </p:spPr>
        <p:txBody>
          <a:bodyPr/>
          <a:lstStyle/>
          <a:p>
            <a:endParaRPr lang="en-US" dirty="0"/>
          </a:p>
        </p:txBody>
      </p:sp>
      <p:sp>
        <p:nvSpPr>
          <p:cNvPr id="6" name="Slide Number Placeholder 5"/>
          <p:cNvSpPr>
            <a:spLocks noGrp="1"/>
          </p:cNvSpPr>
          <p:nvPr>
            <p:ph type="sldNum" sz="quarter" idx="12"/>
          </p:nvPr>
        </p:nvSpPr>
        <p:spPr>
          <a:xfrm>
            <a:off x="6030514" y="8479722"/>
            <a:ext cx="313137" cy="545747"/>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67388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6836360"/>
            <a:ext cx="5829300" cy="818622"/>
          </a:xfrm>
        </p:spPr>
        <p:txBody>
          <a:bodyPr anchor="b">
            <a:normAutofit/>
          </a:bodyPr>
          <a:lstStyle>
            <a:lvl1pPr algn="l">
              <a:defRPr sz="1385" b="0"/>
            </a:lvl1pPr>
          </a:lstStyle>
          <a:p>
            <a:r>
              <a:rPr lang="en-US" dirty="0"/>
              <a:t>Click to edit Master title style</a:t>
            </a:r>
          </a:p>
        </p:txBody>
      </p:sp>
      <p:sp>
        <p:nvSpPr>
          <p:cNvPr id="3" name="Picture Placeholder 2"/>
          <p:cNvSpPr>
            <a:spLocks noGrp="1" noChangeAspect="1"/>
          </p:cNvSpPr>
          <p:nvPr>
            <p:ph type="pic" idx="1"/>
          </p:nvPr>
        </p:nvSpPr>
        <p:spPr>
          <a:xfrm>
            <a:off x="685801" y="1346384"/>
            <a:ext cx="5143500" cy="4571632"/>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108"/>
            </a:lvl1pPr>
          </a:lstStyle>
          <a:p>
            <a:pPr marL="0" lvl="0" indent="0" algn="ctr">
              <a:buNone/>
            </a:pPr>
            <a:endParaRPr lang="en-US" dirty="0"/>
          </a:p>
        </p:txBody>
      </p:sp>
      <p:sp>
        <p:nvSpPr>
          <p:cNvPr id="4" name="Text Placeholder 3"/>
          <p:cNvSpPr>
            <a:spLocks noGrp="1"/>
          </p:cNvSpPr>
          <p:nvPr>
            <p:ph type="body" sz="half" idx="2"/>
          </p:nvPr>
        </p:nvSpPr>
        <p:spPr>
          <a:xfrm>
            <a:off x="342901" y="7654982"/>
            <a:ext cx="5829300" cy="713140"/>
          </a:xfrm>
        </p:spPr>
        <p:txBody>
          <a:bodyPr>
            <a:normAutofit/>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05BEBD7E-A416-42FB-8A54-27205AD8097A}" type="datetime1">
              <a:rPr lang="en-US" altLang="ja-JP"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9926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880537"/>
            <a:ext cx="5829299" cy="4512732"/>
          </a:xfrm>
        </p:spPr>
        <p:txBody>
          <a:bodyPr anchor="ctr">
            <a:normAutofit/>
          </a:bodyPr>
          <a:lstStyle>
            <a:lvl1pPr algn="l">
              <a:defRPr sz="2215" b="0" cap="none"/>
            </a:lvl1pPr>
          </a:lstStyle>
          <a:p>
            <a:r>
              <a:rPr lang="en-US" dirty="0"/>
              <a:t>Click to edit Master title style</a:t>
            </a:r>
          </a:p>
        </p:txBody>
      </p:sp>
      <p:sp>
        <p:nvSpPr>
          <p:cNvPr id="3" name="Text Placeholder 2"/>
          <p:cNvSpPr>
            <a:spLocks noGrp="1"/>
          </p:cNvSpPr>
          <p:nvPr>
            <p:ph type="body" idx="1"/>
          </p:nvPr>
        </p:nvSpPr>
        <p:spPr>
          <a:xfrm>
            <a:off x="342902" y="6273800"/>
            <a:ext cx="5829299" cy="2091267"/>
          </a:xfrm>
        </p:spPr>
        <p:txBody>
          <a:bodyPr anchor="ctr">
            <a:normAutofit/>
          </a:bodyPr>
          <a:lstStyle>
            <a:lvl1pPr marL="0" indent="0" algn="l">
              <a:buNone/>
              <a:defRPr sz="1385">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B66DA0F-61CA-41E4-8561-42DB95E68293}"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6866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5" name="TextBox 14"/>
          <p:cNvSpPr txBox="1"/>
          <p:nvPr/>
        </p:nvSpPr>
        <p:spPr>
          <a:xfrm>
            <a:off x="5801851" y="397463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5538" dirty="0">
                <a:solidFill>
                  <a:schemeClr val="tx1"/>
                </a:solidFill>
                <a:effectLst/>
              </a:rPr>
              <a:t>”</a:t>
            </a:r>
          </a:p>
        </p:txBody>
      </p:sp>
      <p:sp>
        <p:nvSpPr>
          <p:cNvPr id="11" name="TextBox 10"/>
          <p:cNvSpPr txBox="1"/>
          <p:nvPr/>
        </p:nvSpPr>
        <p:spPr>
          <a:xfrm>
            <a:off x="316348" y="103727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5538" dirty="0">
                <a:solidFill>
                  <a:schemeClr val="tx1"/>
                </a:solidFill>
                <a:effectLst/>
              </a:rPr>
              <a:t>“</a:t>
            </a:r>
          </a:p>
        </p:txBody>
      </p:sp>
      <p:sp>
        <p:nvSpPr>
          <p:cNvPr id="12" name="Title 1"/>
          <p:cNvSpPr>
            <a:spLocks noGrp="1"/>
          </p:cNvSpPr>
          <p:nvPr>
            <p:ph type="title"/>
          </p:nvPr>
        </p:nvSpPr>
        <p:spPr>
          <a:xfrm>
            <a:off x="659337" y="880537"/>
            <a:ext cx="5318473" cy="3962399"/>
          </a:xfrm>
        </p:spPr>
        <p:txBody>
          <a:bodyPr anchor="ctr">
            <a:normAutofit/>
          </a:bodyPr>
          <a:lstStyle>
            <a:lvl1pPr algn="l">
              <a:defRPr sz="2215" b="0" cap="none">
                <a:solidFill>
                  <a:schemeClr val="tx1"/>
                </a:solidFill>
              </a:defRPr>
            </a:lvl1pPr>
          </a:lstStyle>
          <a:p>
            <a:r>
              <a:rPr lang="en-US" dirty="0"/>
              <a:t>Click to edit Master title style</a:t>
            </a:r>
          </a:p>
        </p:txBody>
      </p:sp>
      <p:sp>
        <p:nvSpPr>
          <p:cNvPr id="13" name="Text Placeholder 9"/>
          <p:cNvSpPr>
            <a:spLocks noGrp="1"/>
          </p:cNvSpPr>
          <p:nvPr>
            <p:ph type="body" sz="quarter" idx="13"/>
          </p:nvPr>
        </p:nvSpPr>
        <p:spPr>
          <a:xfrm>
            <a:off x="741504" y="4842934"/>
            <a:ext cx="5157100" cy="550333"/>
          </a:xfrm>
        </p:spPr>
        <p:txBody>
          <a:bodyPr anchor="ctr">
            <a:normAutofit/>
          </a:bodyPr>
          <a:lstStyle>
            <a:lvl1pPr marL="0" indent="0">
              <a:buFontTx/>
              <a:buNone/>
              <a:defRPr sz="1108"/>
            </a:lvl1pPr>
            <a:lvl2pPr marL="316520" indent="0">
              <a:buFontTx/>
              <a:buNone/>
              <a:defRPr/>
            </a:lvl2pPr>
            <a:lvl3pPr marL="633039" indent="0">
              <a:buFontTx/>
              <a:buNone/>
              <a:defRPr/>
            </a:lvl3pPr>
            <a:lvl4pPr marL="949559" indent="0">
              <a:buFontTx/>
              <a:buNone/>
              <a:defRPr/>
            </a:lvl4pPr>
            <a:lvl5pPr marL="1266078"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346700" y="6273800"/>
            <a:ext cx="5829300" cy="2091267"/>
          </a:xfrm>
        </p:spPr>
        <p:txBody>
          <a:bodyPr anchor="ctr">
            <a:normAutofit/>
          </a:bodyPr>
          <a:lstStyle>
            <a:lvl1pPr marL="0" indent="0" algn="l">
              <a:buNone/>
              <a:defRPr sz="1385">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229FAFE-CFA8-4252-B9D3-60762DB707D4}"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61510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342901" y="4754603"/>
            <a:ext cx="5829301" cy="2121600"/>
          </a:xfrm>
        </p:spPr>
        <p:txBody>
          <a:bodyPr anchor="b">
            <a:normAutofit/>
          </a:bodyPr>
          <a:lstStyle>
            <a:lvl1pPr algn="l">
              <a:defRPr sz="1938" b="0" cap="none"/>
            </a:lvl1pPr>
          </a:lstStyle>
          <a:p>
            <a:r>
              <a:rPr lang="en-US" dirty="0"/>
              <a:t>Click to edit Master title style</a:t>
            </a:r>
          </a:p>
        </p:txBody>
      </p:sp>
      <p:sp>
        <p:nvSpPr>
          <p:cNvPr id="3" name="Text Placeholder 2"/>
          <p:cNvSpPr>
            <a:spLocks noGrp="1"/>
          </p:cNvSpPr>
          <p:nvPr>
            <p:ph type="body" idx="1"/>
          </p:nvPr>
        </p:nvSpPr>
        <p:spPr>
          <a:xfrm>
            <a:off x="342900" y="6876203"/>
            <a:ext cx="5829302" cy="1242800"/>
          </a:xfrm>
        </p:spPr>
        <p:txBody>
          <a:bodyPr anchor="t">
            <a:normAutofit/>
          </a:bodyPr>
          <a:lstStyle>
            <a:lvl1pPr marL="0" indent="0" algn="l">
              <a:buNone/>
              <a:defRPr sz="1246">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FA4945F-7484-4008-A86C-2E047F8D9E64}"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28709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6" name="TextBox 15"/>
          <p:cNvSpPr txBox="1"/>
          <p:nvPr/>
        </p:nvSpPr>
        <p:spPr>
          <a:xfrm>
            <a:off x="5801851" y="397463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5538" dirty="0">
                <a:solidFill>
                  <a:schemeClr val="tx1"/>
                </a:solidFill>
                <a:effectLst/>
              </a:rPr>
              <a:t>”</a:t>
            </a:r>
          </a:p>
        </p:txBody>
      </p:sp>
      <p:sp>
        <p:nvSpPr>
          <p:cNvPr id="11" name="TextBox 10"/>
          <p:cNvSpPr txBox="1"/>
          <p:nvPr/>
        </p:nvSpPr>
        <p:spPr>
          <a:xfrm>
            <a:off x="316348" y="1037276"/>
            <a:ext cx="342989" cy="844676"/>
          </a:xfrm>
          <a:prstGeom prst="rect">
            <a:avLst/>
          </a:prstGeom>
        </p:spPr>
        <p:txBody>
          <a:bodyPr vert="horz" lIns="63305" tIns="31652" rIns="63305" bIns="3165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5538" dirty="0">
                <a:solidFill>
                  <a:schemeClr val="tx1"/>
                </a:solidFill>
                <a:effectLst/>
              </a:rPr>
              <a:t>“</a:t>
            </a:r>
          </a:p>
        </p:txBody>
      </p:sp>
      <p:sp>
        <p:nvSpPr>
          <p:cNvPr id="12" name="Title 1"/>
          <p:cNvSpPr>
            <a:spLocks noGrp="1"/>
          </p:cNvSpPr>
          <p:nvPr>
            <p:ph type="title"/>
          </p:nvPr>
        </p:nvSpPr>
        <p:spPr>
          <a:xfrm>
            <a:off x="659337" y="880537"/>
            <a:ext cx="5318473" cy="3962399"/>
          </a:xfrm>
        </p:spPr>
        <p:txBody>
          <a:bodyPr anchor="ctr">
            <a:normAutofit/>
          </a:bodyPr>
          <a:lstStyle>
            <a:lvl1pPr algn="l">
              <a:defRPr sz="2215" b="0" cap="none">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342900" y="5613400"/>
            <a:ext cx="5829301" cy="1284111"/>
          </a:xfrm>
        </p:spPr>
        <p:txBody>
          <a:bodyPr vert="horz" lIns="91440" tIns="45720" rIns="91440" bIns="45720" rtlCol="0" anchor="b">
            <a:normAutofit/>
          </a:bodyPr>
          <a:lstStyle>
            <a:lvl1pPr>
              <a:buNone/>
              <a:defRPr lang="en-US" sz="1385"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342900" y="6897511"/>
            <a:ext cx="5829301" cy="1467556"/>
          </a:xfrm>
        </p:spPr>
        <p:txBody>
          <a:bodyPr anchor="t">
            <a:normAutofit/>
          </a:bodyPr>
          <a:lstStyle>
            <a:lvl1pPr marL="0" indent="0" algn="l">
              <a:buNone/>
              <a:defRPr sz="1108">
                <a:solidFill>
                  <a:schemeClr val="tx1"/>
                </a:solidFill>
              </a:defRPr>
            </a:lvl1pPr>
            <a:lvl2pPr marL="316520" indent="0">
              <a:buNone/>
              <a:defRPr sz="1108">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40615950-8EFA-40EB-B51F-0FE49EC10538}"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07875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348330" y="880537"/>
            <a:ext cx="5829301" cy="3962399"/>
          </a:xfrm>
        </p:spPr>
        <p:txBody>
          <a:bodyPr vert="horz" lIns="91440" tIns="45720" rIns="91440" bIns="45720" rtlCol="0" anchor="ctr">
            <a:normAutofit/>
          </a:bodyPr>
          <a:lstStyle>
            <a:lvl1pPr>
              <a:defRPr lang="en-US" sz="1938" b="0" dirty="0"/>
            </a:lvl1pPr>
          </a:lstStyle>
          <a:p>
            <a:pPr marL="0" lvl="0"/>
            <a:r>
              <a:rPr lang="en-US" dirty="0"/>
              <a:t>Click to edit Master title style</a:t>
            </a:r>
          </a:p>
        </p:txBody>
      </p:sp>
      <p:sp>
        <p:nvSpPr>
          <p:cNvPr id="10" name="Text Placeholder 9"/>
          <p:cNvSpPr>
            <a:spLocks noGrp="1"/>
          </p:cNvSpPr>
          <p:nvPr>
            <p:ph type="body" sz="quarter" idx="13"/>
          </p:nvPr>
        </p:nvSpPr>
        <p:spPr>
          <a:xfrm>
            <a:off x="348330" y="5063067"/>
            <a:ext cx="5829301" cy="1210733"/>
          </a:xfrm>
        </p:spPr>
        <p:txBody>
          <a:bodyPr vert="horz" lIns="91440" tIns="45720" rIns="91440" bIns="45720" rtlCol="0" anchor="b">
            <a:normAutofit/>
          </a:bodyPr>
          <a:lstStyle>
            <a:lvl1pPr>
              <a:buNone/>
              <a:defRPr lang="en-US" sz="1385" b="0" cap="none"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348330" y="6273800"/>
            <a:ext cx="5829301" cy="2091267"/>
          </a:xfrm>
        </p:spPr>
        <p:txBody>
          <a:bodyPr anchor="t">
            <a:normAutofit/>
          </a:bodyPr>
          <a:lstStyle>
            <a:lvl1pPr marL="0" indent="0" algn="l">
              <a:buNone/>
              <a:defRPr sz="1108">
                <a:solidFill>
                  <a:schemeClr val="tx1"/>
                </a:solidFill>
              </a:defRPr>
            </a:lvl1pPr>
            <a:lvl2pPr marL="316520" indent="0">
              <a:buNone/>
              <a:defRPr sz="1108">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F6309A06-7994-4D4F-9A5A-CA1573CDD535}"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79684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Title 1"/>
          <p:cNvSpPr>
            <a:spLocks noGrp="1"/>
          </p:cNvSpPr>
          <p:nvPr>
            <p:ph type="title"/>
          </p:nvPr>
        </p:nvSpPr>
        <p:spPr>
          <a:xfrm>
            <a:off x="342900" y="880535"/>
            <a:ext cx="5829300" cy="2103497"/>
          </a:xfrm>
        </p:spPr>
        <p:txBody>
          <a:bodyPr>
            <a:normAutofit/>
          </a:bodyPr>
          <a:lstStyle>
            <a:lvl1pPr>
              <a:defRPr sz="1938"/>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2B807A5-E2B5-414B-861F-0C003B79E0C8}"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754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734" y="880534"/>
            <a:ext cx="1257466" cy="7484535"/>
          </a:xfrm>
        </p:spPr>
        <p:txBody>
          <a:bodyPr vert="eaVert">
            <a:normAutofit/>
          </a:bodyPr>
          <a:lstStyle>
            <a:lvl1pPr>
              <a:defRPr sz="1938"/>
            </a:lvl1pPr>
          </a:lstStyle>
          <a:p>
            <a:r>
              <a:rPr lang="en-US" dirty="0"/>
              <a:t>Click to edit Master title style</a:t>
            </a:r>
          </a:p>
        </p:txBody>
      </p:sp>
      <p:sp>
        <p:nvSpPr>
          <p:cNvPr id="3" name="Vertical Text Placeholder 2"/>
          <p:cNvSpPr>
            <a:spLocks noGrp="1"/>
          </p:cNvSpPr>
          <p:nvPr>
            <p:ph type="body" orient="vert" idx="1"/>
          </p:nvPr>
        </p:nvSpPr>
        <p:spPr>
          <a:xfrm>
            <a:off x="342900" y="880534"/>
            <a:ext cx="4492638" cy="7484533"/>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DFDE595-5684-486F-96F8-55503D892F8C}"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06043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1938"/>
            </a:lvl1p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E91B99C-1A04-4673-96E4-C36D8B973C83}"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5885457" y="8621790"/>
            <a:ext cx="573486" cy="261610"/>
          </a:xfrm>
        </p:spPr>
        <p:txBody>
          <a:bodyPr/>
          <a:lstStyle>
            <a:lvl1pPr>
              <a:defRPr sz="900">
                <a:latin typeface="Meiryo UI" panose="020B0604030504040204" pitchFamily="50" charset="-128"/>
                <a:ea typeface="Meiryo UI" panose="020B0604030504040204" pitchFamily="50" charset="-128"/>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858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2" y="4779061"/>
            <a:ext cx="5829300" cy="2121600"/>
          </a:xfrm>
        </p:spPr>
        <p:txBody>
          <a:bodyPr anchor="b">
            <a:normAutofit/>
          </a:bodyPr>
          <a:lstStyle>
            <a:lvl1pPr algn="l">
              <a:defRPr sz="2215" b="0" cap="all"/>
            </a:lvl1pPr>
          </a:lstStyle>
          <a:p>
            <a:r>
              <a:rPr lang="en-US" dirty="0"/>
              <a:t>Click to edit Master title style</a:t>
            </a:r>
          </a:p>
        </p:txBody>
      </p:sp>
      <p:sp>
        <p:nvSpPr>
          <p:cNvPr id="3" name="Text Placeholder 2"/>
          <p:cNvSpPr>
            <a:spLocks noGrp="1"/>
          </p:cNvSpPr>
          <p:nvPr>
            <p:ph type="body" idx="1"/>
          </p:nvPr>
        </p:nvSpPr>
        <p:spPr>
          <a:xfrm>
            <a:off x="342901" y="6900661"/>
            <a:ext cx="5829300" cy="1242800"/>
          </a:xfrm>
        </p:spPr>
        <p:txBody>
          <a:bodyPr anchor="t">
            <a:normAutofit/>
          </a:bodyPr>
          <a:lstStyle>
            <a:lvl1pPr marL="0" indent="0" algn="l">
              <a:buNone/>
              <a:defRPr sz="1246" cap="all">
                <a:solidFill>
                  <a:schemeClr val="tx1"/>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24D8503-0959-469A-9D0C-050841A236ED}" type="datetime1">
              <a:rPr lang="en-US" altLang="ja-JP" smtClean="0"/>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1461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42901" y="3094098"/>
            <a:ext cx="2859786" cy="5270971"/>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312415" y="3094099"/>
            <a:ext cx="2859786" cy="5270970"/>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E2ED2F8-3764-438F-AB5C-62C22AE9DEDF}" type="datetime1">
              <a:rPr lang="en-US" altLang="ja-JP"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440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215"/>
            </a:lvl1pPr>
          </a:lstStyle>
          <a:p>
            <a:r>
              <a:rPr lang="en-US" dirty="0"/>
              <a:t>Click to edit Master title style</a:t>
            </a:r>
          </a:p>
        </p:txBody>
      </p:sp>
      <p:sp>
        <p:nvSpPr>
          <p:cNvPr id="3" name="Text Placeholder 2"/>
          <p:cNvSpPr>
            <a:spLocks noGrp="1"/>
          </p:cNvSpPr>
          <p:nvPr>
            <p:ph type="body" idx="1"/>
          </p:nvPr>
        </p:nvSpPr>
        <p:spPr>
          <a:xfrm>
            <a:off x="557611" y="3204164"/>
            <a:ext cx="2655452" cy="832378"/>
          </a:xfrm>
        </p:spPr>
        <p:txBody>
          <a:bodyPr anchor="b">
            <a:noAutofit/>
          </a:bodyPr>
          <a:lstStyle>
            <a:lvl1pPr marL="0" indent="0">
              <a:buNone/>
              <a:defRPr sz="1662" b="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342900" y="4145846"/>
            <a:ext cx="2859786" cy="421921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533340" y="3204164"/>
            <a:ext cx="2638860" cy="832378"/>
          </a:xfrm>
        </p:spPr>
        <p:txBody>
          <a:bodyPr anchor="b">
            <a:noAutofit/>
          </a:bodyPr>
          <a:lstStyle>
            <a:lvl1pPr marL="0" indent="0">
              <a:buNone/>
              <a:defRPr sz="1662" b="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312414" y="4145846"/>
            <a:ext cx="2859786" cy="421921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BA78C0B-1B30-4E06-BB01-A73BBE7B086F}" type="datetime1">
              <a:rPr lang="en-US" altLang="ja-JP" smtClean="0"/>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57638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1" y="880535"/>
            <a:ext cx="5829300" cy="2103497"/>
          </a:xfrm>
        </p:spPr>
        <p:txBody>
          <a:bodyPr>
            <a:normAutofit/>
          </a:bodyPr>
          <a:lstStyle>
            <a:lvl1pPr>
              <a:defRPr sz="2215"/>
            </a:lvl1pPr>
          </a:lstStyle>
          <a:p>
            <a:r>
              <a:rPr lang="en-US" dirty="0"/>
              <a:t>Click to edit Master title style</a:t>
            </a:r>
          </a:p>
        </p:txBody>
      </p:sp>
      <p:sp>
        <p:nvSpPr>
          <p:cNvPr id="3" name="Date Placeholder 2"/>
          <p:cNvSpPr>
            <a:spLocks noGrp="1"/>
          </p:cNvSpPr>
          <p:nvPr>
            <p:ph type="dt" sz="half" idx="10"/>
          </p:nvPr>
        </p:nvSpPr>
        <p:spPr/>
        <p:txBody>
          <a:bodyPr/>
          <a:lstStyle/>
          <a:p>
            <a:fld id="{EC1064C9-9C0E-4236-95A0-094962F2E3E2}" type="datetime1">
              <a:rPr lang="en-US" altLang="ja-JP" smtClean="0"/>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738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BCF49-CE7F-456D-9516-FC21A48A3202}" type="datetime1">
              <a:rPr lang="en-US" altLang="ja-JP" smtClean="0"/>
              <a:t>5/27/2026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71136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288" y="2250254"/>
            <a:ext cx="2147183" cy="2079035"/>
          </a:xfrm>
        </p:spPr>
        <p:txBody>
          <a:bodyPr anchor="b">
            <a:normAutofit/>
          </a:bodyPr>
          <a:lstStyle>
            <a:lvl1pPr algn="l">
              <a:defRPr sz="1662" b="0"/>
            </a:lvl1pPr>
          </a:lstStyle>
          <a:p>
            <a:r>
              <a:rPr lang="en-US" dirty="0"/>
              <a:t>Click to edit Master title style</a:t>
            </a:r>
          </a:p>
        </p:txBody>
      </p:sp>
      <p:sp>
        <p:nvSpPr>
          <p:cNvPr id="3" name="Content Placeholder 2"/>
          <p:cNvSpPr>
            <a:spLocks noGrp="1"/>
          </p:cNvSpPr>
          <p:nvPr>
            <p:ph idx="1"/>
          </p:nvPr>
        </p:nvSpPr>
        <p:spPr>
          <a:xfrm>
            <a:off x="2704609" y="880535"/>
            <a:ext cx="3470981" cy="7484533"/>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46288" y="4329289"/>
            <a:ext cx="2147183" cy="2666062"/>
          </a:xfrm>
        </p:spPr>
        <p:txBody>
          <a:bodyPr anchor="t">
            <a:normAutofit/>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4FB508D6-B74A-40C5-A2CC-C70274D0E0AC}" type="datetime1">
              <a:rPr lang="en-US" altLang="ja-JP"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4357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596" y="2507082"/>
            <a:ext cx="3072903" cy="1981200"/>
          </a:xfrm>
        </p:spPr>
        <p:txBody>
          <a:bodyPr anchor="b">
            <a:normAutofit/>
          </a:bodyPr>
          <a:lstStyle>
            <a:lvl1pPr algn="l">
              <a:defRPr sz="1662" b="0"/>
            </a:lvl1pPr>
          </a:lstStyle>
          <a:p>
            <a:r>
              <a:rPr lang="en-US" dirty="0"/>
              <a:t>Click to edit Master title style</a:t>
            </a:r>
          </a:p>
        </p:txBody>
      </p:sp>
      <p:sp>
        <p:nvSpPr>
          <p:cNvPr id="14" name="Picture Placeholder 2"/>
          <p:cNvSpPr>
            <a:spLocks noGrp="1" noChangeAspect="1"/>
          </p:cNvSpPr>
          <p:nvPr>
            <p:ph type="pic" idx="1"/>
          </p:nvPr>
        </p:nvSpPr>
        <p:spPr>
          <a:xfrm>
            <a:off x="3771900" y="1320800"/>
            <a:ext cx="2400300" cy="6604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108" dirty="0"/>
            </a:lvl1pPr>
          </a:lstStyle>
          <a:p>
            <a:pPr marL="0" lvl="0" indent="0" algn="ctr">
              <a:buNone/>
            </a:pPr>
            <a:endParaRPr lang="en-US" dirty="0"/>
          </a:p>
        </p:txBody>
      </p:sp>
      <p:sp>
        <p:nvSpPr>
          <p:cNvPr id="4" name="Text Placeholder 3"/>
          <p:cNvSpPr>
            <a:spLocks noGrp="1"/>
          </p:cNvSpPr>
          <p:nvPr>
            <p:ph type="body" sz="half" idx="2"/>
          </p:nvPr>
        </p:nvSpPr>
        <p:spPr>
          <a:xfrm>
            <a:off x="346596" y="4488282"/>
            <a:ext cx="3072903" cy="2641600"/>
          </a:xfrm>
        </p:spPr>
        <p:txBody>
          <a:bodyPr anchor="t">
            <a:normAutofit/>
          </a:bodyPr>
          <a:lstStyle>
            <a:lvl1pPr marL="0" indent="0">
              <a:buNone/>
              <a:defRPr sz="1108"/>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dirty="0"/>
              <a:t>Click to edit Master text styles</a:t>
            </a:r>
          </a:p>
        </p:txBody>
      </p:sp>
      <p:sp>
        <p:nvSpPr>
          <p:cNvPr id="5" name="Date Placeholder 4"/>
          <p:cNvSpPr>
            <a:spLocks noGrp="1"/>
          </p:cNvSpPr>
          <p:nvPr>
            <p:ph type="dt" sz="half" idx="10"/>
          </p:nvPr>
        </p:nvSpPr>
        <p:spPr/>
        <p:txBody>
          <a:bodyPr/>
          <a:lstStyle/>
          <a:p>
            <a:fld id="{E49FA9B4-05C5-4E24-9137-32A8B2666A09}" type="datetime1">
              <a:rPr lang="en-US" altLang="ja-JP" smtClean="0"/>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04567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880535"/>
            <a:ext cx="5829300" cy="210349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2900" y="3094099"/>
            <a:ext cx="5829300" cy="5270970"/>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892784" y="8479722"/>
            <a:ext cx="909130" cy="545747"/>
          </a:xfrm>
          <a:prstGeom prst="rect">
            <a:avLst/>
          </a:prstGeom>
        </p:spPr>
        <p:txBody>
          <a:bodyPr vert="horz" lIns="91440" tIns="45720" rIns="91440" bIns="45720" rtlCol="0" anchor="ctr"/>
          <a:lstStyle>
            <a:lvl1pPr algn="r">
              <a:defRPr sz="692" b="0" i="0">
                <a:solidFill>
                  <a:schemeClr val="tx1"/>
                </a:solidFill>
                <a:effectLst/>
                <a:latin typeface="+mn-lt"/>
              </a:defRPr>
            </a:lvl1pPr>
          </a:lstStyle>
          <a:p>
            <a:fld id="{B83965FE-418F-4665-89D8-C292D4078468}" type="datetime1">
              <a:rPr lang="en-US" altLang="ja-JP" smtClean="0"/>
              <a:t>5/27/2026</a:t>
            </a:fld>
            <a:endParaRPr lang="en-US" dirty="0"/>
          </a:p>
        </p:txBody>
      </p:sp>
      <p:sp>
        <p:nvSpPr>
          <p:cNvPr id="5" name="Footer Placeholder 4"/>
          <p:cNvSpPr>
            <a:spLocks noGrp="1"/>
          </p:cNvSpPr>
          <p:nvPr>
            <p:ph type="ftr" sz="quarter" idx="3"/>
          </p:nvPr>
        </p:nvSpPr>
        <p:spPr>
          <a:xfrm>
            <a:off x="342901" y="8479722"/>
            <a:ext cx="4492733" cy="545747"/>
          </a:xfrm>
          <a:prstGeom prst="rect">
            <a:avLst/>
          </a:prstGeom>
        </p:spPr>
        <p:txBody>
          <a:bodyPr vert="horz" lIns="91440" tIns="45720" rIns="91440" bIns="45720" rtlCol="0" anchor="ctr"/>
          <a:lstStyle>
            <a:lvl1pPr algn="l">
              <a:defRPr sz="692"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5859064" y="8479722"/>
            <a:ext cx="313137" cy="545747"/>
          </a:xfrm>
          <a:prstGeom prst="rect">
            <a:avLst/>
          </a:prstGeom>
        </p:spPr>
        <p:txBody>
          <a:bodyPr vert="horz" lIns="91440" tIns="45720" rIns="91440" bIns="45720" rtlCol="0" anchor="ctr"/>
          <a:lstStyle>
            <a:lvl1pPr algn="r">
              <a:defRPr sz="692" b="0" i="0">
                <a:solidFill>
                  <a:schemeClr val="tx1"/>
                </a:solidFill>
                <a:effectLst/>
                <a:latin typeface="+mn-lt"/>
              </a:defRPr>
            </a:lvl1pPr>
          </a:lstStyle>
          <a:p>
            <a:fld id="{D57F1E4F-1CFF-5643-939E-217C01CDF565}" type="slidenum">
              <a:rPr lang="en-US" dirty="0"/>
              <a:pPr/>
              <a:t>‹#›</a:t>
            </a:fld>
            <a:endParaRPr lang="en-US" dirty="0"/>
          </a:p>
        </p:txBody>
      </p:sp>
      <p:sp>
        <p:nvSpPr>
          <p:cNvPr id="7" name="テキスト ボックス 6">
            <a:extLst>
              <a:ext uri="{FF2B5EF4-FFF2-40B4-BE49-F238E27FC236}">
                <a16:creationId xmlns:a16="http://schemas.microsoft.com/office/drawing/2014/main" id="{B504B46C-ABCC-45E5-B51C-37E7D913466C}"/>
              </a:ext>
            </a:extLst>
          </p:cNvPr>
          <p:cNvSpPr txBox="1"/>
          <p:nvPr userDrawn="1"/>
        </p:nvSpPr>
        <p:spPr>
          <a:xfrm>
            <a:off x="5008887" y="163258"/>
            <a:ext cx="1849113" cy="2308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900" dirty="0">
                <a:latin typeface="Meiryo UI" panose="020B0604030504040204" pitchFamily="50" charset="-128"/>
                <a:ea typeface="Meiryo UI" panose="020B0604030504040204" pitchFamily="50" charset="-128"/>
              </a:rPr>
              <a:t>第</a:t>
            </a:r>
            <a:r>
              <a:rPr lang="en-US" altLang="ja-JP" sz="900" dirty="0">
                <a:latin typeface="Meiryo UI" panose="020B0604030504040204" pitchFamily="50" charset="-128"/>
                <a:ea typeface="Meiryo UI" panose="020B0604030504040204" pitchFamily="50" charset="-128"/>
                <a:cs typeface="Arial"/>
              </a:rPr>
              <a:t>27</a:t>
            </a:r>
            <a:r>
              <a:rPr lang="ja-JP" altLang="en-US" sz="900" dirty="0">
                <a:latin typeface="Meiryo UI" panose="020B0604030504040204" pitchFamily="50" charset="-128"/>
                <a:ea typeface="Meiryo UI" panose="020B0604030504040204" pitchFamily="50" charset="-128"/>
              </a:rPr>
              <a:t>回日経</a:t>
            </a:r>
            <a:r>
              <a:rPr lang="en-US" altLang="ja-JP" sz="900" dirty="0">
                <a:latin typeface="Meiryo UI" panose="020B0604030504040204" pitchFamily="50" charset="-128"/>
                <a:ea typeface="Meiryo UI" panose="020B0604030504040204" pitchFamily="50" charset="-128"/>
                <a:cs typeface="Arial"/>
              </a:rPr>
              <a:t>STOCK</a:t>
            </a:r>
            <a:r>
              <a:rPr lang="ja-JP" altLang="en-US" sz="900" dirty="0">
                <a:latin typeface="Meiryo UI" panose="020B0604030504040204" pitchFamily="50" charset="-128"/>
                <a:ea typeface="Meiryo UI" panose="020B0604030504040204" pitchFamily="50" charset="-128"/>
              </a:rPr>
              <a:t>リーグ</a:t>
            </a:r>
            <a:r>
              <a:rPr lang="en-US" altLang="ja-JP" sz="900" dirty="0">
                <a:latin typeface="Meiryo UI" panose="020B0604030504040204" pitchFamily="50" charset="-128"/>
                <a:ea typeface="Meiryo UI" panose="020B0604030504040204" pitchFamily="50" charset="-128"/>
              </a:rPr>
              <a:t> [</a:t>
            </a:r>
            <a:fld id="{44E26D6C-7074-4E48-A9DB-B7A1E9B80610}" type="slidenum">
              <a:rPr lang="ja-JP" altLang="en-US" sz="900" smtClean="0">
                <a:latin typeface="Meiryo UI" panose="020B0604030504040204" pitchFamily="50" charset="-128"/>
                <a:ea typeface="Meiryo UI" panose="020B0604030504040204" pitchFamily="50" charset="-128"/>
              </a:rPr>
              <a:pPr/>
              <a:t>‹#›</a:t>
            </a:fld>
            <a:r>
              <a:rPr lang="en-US" altLang="ja-JP" sz="9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123085439"/>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 id="2147484109" r:id="rId12"/>
    <p:sldLayoutId id="2147484110" r:id="rId13"/>
    <p:sldLayoutId id="2147484111" r:id="rId14"/>
    <p:sldLayoutId id="2147484112" r:id="rId15"/>
    <p:sldLayoutId id="2147484113" r:id="rId16"/>
    <p:sldLayoutId id="2147484114"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90133" y="2036840"/>
            <a:ext cx="5277172" cy="658763"/>
          </a:xfrm>
        </p:spPr>
        <p:txBody>
          <a:bodyPr vert="horz" lIns="91440" tIns="45720" rIns="91440" bIns="45720" rtlCol="0" anchor="t">
            <a:noAutofit/>
          </a:bodyPr>
          <a:lstStyle/>
          <a:p>
            <a:pPr algn="ctr">
              <a:spcAft>
                <a:spcPts val="500"/>
              </a:spcAft>
            </a:pPr>
            <a:r>
              <a:rPr lang="ja-JP" sz="1600" b="1" dirty="0">
                <a:latin typeface="Meiryo UI" panose="020B0604030504040204" pitchFamily="50" charset="-128"/>
                <a:ea typeface="Meiryo UI" panose="020B0604030504040204" pitchFamily="50" charset="-128"/>
                <a:cs typeface="+mn-lt"/>
              </a:rPr>
              <a:t>レポートフォーマット</a:t>
            </a:r>
            <a:r>
              <a:rPr lang="ja-JP" altLang="en-US" sz="1600" b="1" dirty="0">
                <a:latin typeface="Meiryo UI" panose="020B0604030504040204" pitchFamily="50" charset="-128"/>
                <a:ea typeface="Meiryo UI" panose="020B0604030504040204" pitchFamily="50" charset="-128"/>
                <a:cs typeface="+mn-lt"/>
              </a:rPr>
              <a:t>（レポート書式）</a:t>
            </a:r>
            <a:endParaRPr lang="en-US" altLang="ja-JP" sz="1600" b="1" dirty="0">
              <a:latin typeface="Meiryo UI" panose="020B0604030504040204" pitchFamily="50" charset="-128"/>
              <a:ea typeface="Meiryo UI" panose="020B0604030504040204" pitchFamily="50" charset="-128"/>
              <a:cs typeface="+mn-lt"/>
            </a:endParaRPr>
          </a:p>
          <a:p>
            <a:pPr algn="ctr">
              <a:spcAft>
                <a:spcPts val="500"/>
              </a:spcAft>
            </a:pPr>
            <a:r>
              <a:rPr lang="ja-JP" altLang="en-US" sz="1800" b="1" dirty="0">
                <a:latin typeface="Meiryo UI" panose="020B0604030504040204" pitchFamily="50" charset="-128"/>
                <a:ea typeface="Meiryo UI" panose="020B0604030504040204" pitchFamily="50" charset="-128"/>
                <a:cs typeface="Calibri" panose="020F0502020204030204"/>
              </a:rPr>
              <a:t>＜解説書＞</a:t>
            </a:r>
            <a:endParaRPr lang="ja-JP" sz="1800" b="1" dirty="0">
              <a:latin typeface="Meiryo UI" panose="020B0604030504040204" pitchFamily="50" charset="-128"/>
              <a:ea typeface="Meiryo UI" panose="020B0604030504040204" pitchFamily="50" charset="-128"/>
              <a:cs typeface="Calibri" panose="020F0502020204030204"/>
            </a:endParaRPr>
          </a:p>
        </p:txBody>
      </p:sp>
      <p:sp>
        <p:nvSpPr>
          <p:cNvPr id="9" name="サブタイトル 2">
            <a:extLst>
              <a:ext uri="{FF2B5EF4-FFF2-40B4-BE49-F238E27FC236}">
                <a16:creationId xmlns:a16="http://schemas.microsoft.com/office/drawing/2014/main" id="{A5AF93C2-9A63-4BE1-8011-6500FCC84D40}"/>
              </a:ext>
            </a:extLst>
          </p:cNvPr>
          <p:cNvSpPr txBox="1">
            <a:spLocks/>
          </p:cNvSpPr>
          <p:nvPr/>
        </p:nvSpPr>
        <p:spPr>
          <a:xfrm>
            <a:off x="790133" y="1114626"/>
            <a:ext cx="5277172" cy="628609"/>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4000" b="1" dirty="0">
                <a:latin typeface="游ゴシック" panose="020B0400000000000000" pitchFamily="50" charset="-128"/>
                <a:ea typeface="游ゴシック" panose="020B0400000000000000" pitchFamily="50" charset="-128"/>
                <a:cs typeface="+mn-lt"/>
              </a:rPr>
              <a:t>日経</a:t>
            </a:r>
            <a:r>
              <a:rPr kumimoji="0" lang="en-US" altLang="ja-JP" sz="4000" b="1" dirty="0">
                <a:latin typeface="游ゴシック" panose="020B0400000000000000" pitchFamily="50" charset="-128"/>
                <a:ea typeface="游ゴシック" panose="020B0400000000000000" pitchFamily="50" charset="-128"/>
                <a:cs typeface="+mn-lt"/>
              </a:rPr>
              <a:t>STOCK</a:t>
            </a:r>
            <a:r>
              <a:rPr kumimoji="0" lang="ja-JP" altLang="en-US" sz="4000" b="1" dirty="0">
                <a:latin typeface="游ゴシック" panose="020B0400000000000000" pitchFamily="50" charset="-128"/>
                <a:ea typeface="游ゴシック" panose="020B0400000000000000" pitchFamily="50" charset="-128"/>
                <a:cs typeface="+mn-lt"/>
              </a:rPr>
              <a:t>リーグ</a:t>
            </a:r>
            <a:endParaRPr kumimoji="0" lang="ja-JP" sz="4000" b="1" dirty="0">
              <a:latin typeface="游ゴシック" panose="020B0400000000000000" pitchFamily="50" charset="-128"/>
              <a:ea typeface="游ゴシック" panose="020B0400000000000000" pitchFamily="50" charset="-128"/>
              <a:cs typeface="Calibri" panose="020F0502020204030204"/>
            </a:endParaRPr>
          </a:p>
        </p:txBody>
      </p:sp>
      <p:cxnSp>
        <p:nvCxnSpPr>
          <p:cNvPr id="10" name="直線コネクタ 9">
            <a:extLst>
              <a:ext uri="{FF2B5EF4-FFF2-40B4-BE49-F238E27FC236}">
                <a16:creationId xmlns:a16="http://schemas.microsoft.com/office/drawing/2014/main" id="{CB0292C4-3085-4266-BF08-001F05E860DE}"/>
              </a:ext>
            </a:extLst>
          </p:cNvPr>
          <p:cNvCxnSpPr/>
          <p:nvPr/>
        </p:nvCxnSpPr>
        <p:spPr>
          <a:xfrm>
            <a:off x="1173860" y="1878681"/>
            <a:ext cx="4459266" cy="0"/>
          </a:xfrm>
          <a:prstGeom prst="line">
            <a:avLst/>
          </a:prstGeom>
        </p:spPr>
        <p:style>
          <a:lnRef idx="1">
            <a:schemeClr val="dk1"/>
          </a:lnRef>
          <a:fillRef idx="0">
            <a:schemeClr val="dk1"/>
          </a:fillRef>
          <a:effectRef idx="0">
            <a:schemeClr val="dk1"/>
          </a:effectRef>
          <a:fontRef idx="minor">
            <a:schemeClr val="tx1"/>
          </a:fontRef>
        </p:style>
      </p:cxnSp>
      <p:sp>
        <p:nvSpPr>
          <p:cNvPr id="8" name="サブタイトル 2">
            <a:extLst>
              <a:ext uri="{FF2B5EF4-FFF2-40B4-BE49-F238E27FC236}">
                <a16:creationId xmlns:a16="http://schemas.microsoft.com/office/drawing/2014/main" id="{9F289EFD-A955-46C9-AE2F-4863CCAD631D}"/>
              </a:ext>
            </a:extLst>
          </p:cNvPr>
          <p:cNvSpPr txBox="1">
            <a:spLocks/>
          </p:cNvSpPr>
          <p:nvPr/>
        </p:nvSpPr>
        <p:spPr>
          <a:xfrm>
            <a:off x="764907" y="821021"/>
            <a:ext cx="5277172" cy="336472"/>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1800" b="1" dirty="0">
                <a:latin typeface="Meiryo UI" panose="020B0604030504040204" pitchFamily="50" charset="-128"/>
                <a:ea typeface="Meiryo UI" panose="020B0604030504040204" pitchFamily="50" charset="-128"/>
                <a:cs typeface="Calibri" panose="020F0502020204030204"/>
              </a:rPr>
              <a:t>第</a:t>
            </a:r>
            <a:r>
              <a:rPr kumimoji="0" lang="en-US" altLang="ja-JP" sz="1800" b="1" dirty="0">
                <a:latin typeface="Meiryo UI" panose="020B0604030504040204" pitchFamily="50" charset="-128"/>
                <a:ea typeface="Meiryo UI" panose="020B0604030504040204" pitchFamily="50" charset="-128"/>
                <a:cs typeface="Calibri" panose="020F0502020204030204"/>
              </a:rPr>
              <a:t>27</a:t>
            </a:r>
            <a:r>
              <a:rPr kumimoji="0" lang="ja-JP" altLang="en-US" sz="1800" b="1" dirty="0">
                <a:latin typeface="Meiryo UI" panose="020B0604030504040204" pitchFamily="50" charset="-128"/>
                <a:ea typeface="Meiryo UI" panose="020B0604030504040204" pitchFamily="50" charset="-128"/>
                <a:cs typeface="Calibri" panose="020F0502020204030204"/>
              </a:rPr>
              <a:t>回</a:t>
            </a:r>
            <a:endParaRPr kumimoji="0" lang="ja-JP" sz="1800" b="1" dirty="0">
              <a:latin typeface="Meiryo UI" panose="020B0604030504040204" pitchFamily="50" charset="-128"/>
              <a:ea typeface="Meiryo UI" panose="020B0604030504040204" pitchFamily="50" charset="-128"/>
              <a:cs typeface="Calibri" panose="020F0502020204030204"/>
            </a:endParaRPr>
          </a:p>
        </p:txBody>
      </p:sp>
      <p:sp>
        <p:nvSpPr>
          <p:cNvPr id="2" name="テキスト ボックス 1">
            <a:extLst>
              <a:ext uri="{FF2B5EF4-FFF2-40B4-BE49-F238E27FC236}">
                <a16:creationId xmlns:a16="http://schemas.microsoft.com/office/drawing/2014/main" id="{490FE2CA-8B38-7397-CC7D-0E9F009835EE}"/>
              </a:ext>
            </a:extLst>
          </p:cNvPr>
          <p:cNvSpPr txBox="1"/>
          <p:nvPr/>
        </p:nvSpPr>
        <p:spPr>
          <a:xfrm>
            <a:off x="450761" y="2814111"/>
            <a:ext cx="5988676" cy="5227072"/>
          </a:xfrm>
          <a:prstGeom prst="rect">
            <a:avLst/>
          </a:prstGeom>
          <a:solidFill>
            <a:schemeClr val="bg1"/>
          </a:solidFill>
          <a:ln>
            <a:solidFill>
              <a:schemeClr val="bg1">
                <a:lumMod val="75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spcBef>
                <a:spcPts val="900"/>
              </a:spcBef>
              <a:spcAft>
                <a:spcPts val="2300"/>
              </a:spcAft>
            </a:pPr>
            <a:endParaRPr lang="en-US" altLang="ja-JP" sz="1000" dirty="0">
              <a:latin typeface="Meiryo UI" panose="020B0604030504040204" pitchFamily="50" charset="-128"/>
              <a:ea typeface="Meiryo UI" panose="020B0604030504040204" pitchFamily="50" charset="-128"/>
            </a:endParaRPr>
          </a:p>
          <a:p>
            <a:pPr algn="ctr">
              <a:spcBef>
                <a:spcPts val="900"/>
              </a:spcBef>
              <a:spcAft>
                <a:spcPts val="2300"/>
              </a:spcAft>
            </a:pPr>
            <a:r>
              <a:rPr lang="ja-JP" altLang="en-US" sz="2200" dirty="0">
                <a:latin typeface="Meiryo UI" panose="020B0604030504040204" pitchFamily="50" charset="-128"/>
                <a:ea typeface="Meiryo UI" panose="020B0604030504040204" pitchFamily="50" charset="-128"/>
              </a:rPr>
              <a:t>＜レポート書式と本解説書の使い方＞ </a:t>
            </a:r>
            <a:endParaRPr lang="en-US" altLang="ja-JP" sz="2200" dirty="0">
              <a:latin typeface="Meiryo UI" panose="020B0604030504040204" pitchFamily="50" charset="-128"/>
              <a:ea typeface="Meiryo UI" panose="020B0604030504040204" pitchFamily="50" charset="-128"/>
            </a:endParaRPr>
          </a:p>
          <a:p>
            <a:pPr>
              <a:spcBef>
                <a:spcPts val="500"/>
              </a:spcBef>
              <a:spcAft>
                <a:spcPts val="500"/>
              </a:spcAft>
            </a:pPr>
            <a:r>
              <a:rPr lang="ja-JP" altLang="en-US" sz="1400" dirty="0">
                <a:latin typeface="Meiryo UI" panose="020B0604030504040204" pitchFamily="50" charset="-128"/>
                <a:ea typeface="Meiryo UI" panose="020B0604030504040204" pitchFamily="50" charset="-128"/>
              </a:rPr>
              <a:t>○この解説書は、</a:t>
            </a:r>
            <a:r>
              <a:rPr lang="ja-JP" altLang="en-US" sz="1400" b="1" dirty="0">
                <a:latin typeface="Meiryo UI" panose="020B0604030504040204" pitchFamily="50" charset="-128"/>
                <a:ea typeface="Meiryo UI" panose="020B0604030504040204" pitchFamily="50" charset="-128"/>
              </a:rPr>
              <a:t>「第</a:t>
            </a:r>
            <a:r>
              <a:rPr lang="en-US" altLang="ja-JP" sz="1400" b="1" dirty="0">
                <a:latin typeface="Meiryo UI" panose="020B0604030504040204" pitchFamily="50" charset="-128"/>
                <a:ea typeface="Meiryo UI" panose="020B0604030504040204" pitchFamily="50" charset="-128"/>
              </a:rPr>
              <a:t>27</a:t>
            </a:r>
            <a:r>
              <a:rPr lang="ja-JP" altLang="en-US" sz="1400" b="1" dirty="0">
                <a:latin typeface="Meiryo UI" panose="020B0604030504040204" pitchFamily="50" charset="-128"/>
                <a:ea typeface="Meiryo UI" panose="020B0604030504040204" pitchFamily="50" charset="-128"/>
              </a:rPr>
              <a:t>回日経</a:t>
            </a:r>
            <a:r>
              <a:rPr lang="en-US" altLang="ja-JP" sz="1400" b="1" dirty="0">
                <a:latin typeface="Meiryo UI" panose="020B0604030504040204" pitchFamily="50" charset="-128"/>
                <a:ea typeface="Meiryo UI" panose="020B0604030504040204" pitchFamily="50" charset="-128"/>
              </a:rPr>
              <a:t>STOCK</a:t>
            </a:r>
            <a:r>
              <a:rPr lang="ja-JP" altLang="en-US" sz="1400" b="1" dirty="0">
                <a:latin typeface="Meiryo UI" panose="020B0604030504040204" pitchFamily="50" charset="-128"/>
                <a:ea typeface="Meiryo UI" panose="020B0604030504040204" pitchFamily="50" charset="-128"/>
              </a:rPr>
              <a:t>リーグ・レポートフォーマット」</a:t>
            </a:r>
            <a:r>
              <a:rPr lang="ja-JP" altLang="en-US" sz="1400" dirty="0">
                <a:latin typeface="Meiryo UI" panose="020B0604030504040204" pitchFamily="50" charset="-128"/>
                <a:ea typeface="Meiryo UI" panose="020B0604030504040204" pitchFamily="50" charset="-128"/>
              </a:rPr>
              <a:t>の</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レポート書式</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をより効果的に活用していただくためのものです。学習の導入をスムーズにするとともに、レポートを書くためのヒントや例示などを記載してあります。</a:t>
            </a:r>
          </a:p>
          <a:p>
            <a:pPr>
              <a:spcBef>
                <a:spcPts val="500"/>
              </a:spcBef>
              <a:spcAft>
                <a:spcPts val="500"/>
              </a:spcAft>
            </a:pP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レポート書式</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の使用は任意ですが、日経</a:t>
            </a:r>
            <a:r>
              <a:rPr lang="en-US" altLang="ja-JP" sz="1400" dirty="0">
                <a:latin typeface="Meiryo UI" panose="020B0604030504040204" pitchFamily="50" charset="-128"/>
                <a:ea typeface="Meiryo UI" panose="020B0604030504040204" pitchFamily="50" charset="-128"/>
              </a:rPr>
              <a:t>STOCK</a:t>
            </a:r>
            <a:r>
              <a:rPr lang="ja-JP" altLang="en-US" sz="1400" dirty="0">
                <a:latin typeface="Meiryo UI" panose="020B0604030504040204" pitchFamily="50" charset="-128"/>
                <a:ea typeface="Meiryo UI" panose="020B0604030504040204" pitchFamily="50" charset="-128"/>
              </a:rPr>
              <a:t>リーグを通じて学んでほしいことや、各チームで考えてほしいことを基に設定した課題で構成されています。この書式に沿って各チームで学習を進め、その内容や結果をまとめていくことで、提出レポートを完成させることができます。　</a:t>
            </a:r>
          </a:p>
          <a:p>
            <a:pPr>
              <a:spcBef>
                <a:spcPts val="500"/>
              </a:spcBef>
              <a:spcAft>
                <a:spcPts val="500"/>
              </a:spcAft>
            </a:pPr>
            <a:r>
              <a:rPr lang="ja-JP" altLang="en-US" sz="1400" dirty="0">
                <a:latin typeface="Meiryo UI" panose="020B0604030504040204" pitchFamily="50" charset="-128"/>
                <a:ea typeface="Meiryo UI" panose="020B0604030504040204" pitchFamily="50" charset="-128"/>
              </a:rPr>
              <a:t>〇この書式を活用する場合は、「レポートフォーマット（記入用）」をダウンロードしてご活用ください。</a:t>
            </a:r>
          </a:p>
          <a:p>
            <a:pPr>
              <a:spcBef>
                <a:spcPts val="500"/>
              </a:spcBef>
              <a:spcAft>
                <a:spcPts val="500"/>
              </a:spcAft>
            </a:pPr>
            <a:r>
              <a:rPr lang="ja-JP" altLang="en-US" sz="1400" dirty="0">
                <a:latin typeface="Meiryo UI" panose="020B0604030504040204" pitchFamily="50" charset="-128"/>
                <a:ea typeface="Meiryo UI" panose="020B0604030504040204" pitchFamily="50" charset="-128"/>
              </a:rPr>
              <a:t>〇「</a:t>
            </a:r>
            <a:r>
              <a:rPr lang="en-US" altLang="ja-JP" sz="1400" dirty="0" err="1">
                <a:latin typeface="Meiryo UI" panose="020B0604030504040204" pitchFamily="50" charset="-128"/>
                <a:ea typeface="Meiryo UI" panose="020B0604030504040204" pitchFamily="50" charset="-128"/>
              </a:rPr>
              <a:t>man@bow</a:t>
            </a:r>
            <a:r>
              <a:rPr lang="ja-JP" altLang="en-US" sz="1400" dirty="0">
                <a:latin typeface="Meiryo UI" panose="020B0604030504040204" pitchFamily="50" charset="-128"/>
                <a:ea typeface="Meiryo UI" panose="020B0604030504040204" pitchFamily="50" charset="-128"/>
              </a:rPr>
              <a:t>」に掲載している「レポート作成Ｑ＆Ａ」に、レポート書式の使用に関してこれまで寄せられた主な質問に対する回答を記載してありますので、参考にしてください。</a:t>
            </a:r>
            <a:endParaRPr lang="en-US" altLang="ja-JP" sz="1400" dirty="0">
              <a:latin typeface="Meiryo UI" panose="020B0604030504040204" pitchFamily="50" charset="-128"/>
              <a:ea typeface="Meiryo UI" panose="020B0604030504040204" pitchFamily="50" charset="-128"/>
            </a:endParaRPr>
          </a:p>
          <a:p>
            <a:pPr>
              <a:spcBef>
                <a:spcPts val="500"/>
              </a:spcBef>
              <a:spcAft>
                <a:spcPts val="500"/>
              </a:spcAft>
            </a:pPr>
            <a:r>
              <a:rPr lang="ja-JP" altLang="en-US" sz="1400" dirty="0">
                <a:latin typeface="Meiryo UI" panose="020B0604030504040204" pitchFamily="50" charset="-128"/>
                <a:ea typeface="Meiryo UI" panose="020B0604030504040204" pitchFamily="50" charset="-128"/>
              </a:rPr>
              <a:t>〇表紙については、生成</a:t>
            </a:r>
            <a:r>
              <a:rPr lang="en-US" altLang="ja-JP" sz="1400" dirty="0">
                <a:latin typeface="Meiryo UI" panose="020B0604030504040204" pitchFamily="50" charset="-128"/>
                <a:ea typeface="Meiryo UI" panose="020B0604030504040204" pitchFamily="50" charset="-128"/>
              </a:rPr>
              <a:t>AI</a:t>
            </a:r>
            <a:r>
              <a:rPr lang="ja-JP" altLang="en-US" sz="1400" dirty="0">
                <a:latin typeface="Meiryo UI" panose="020B0604030504040204" pitchFamily="50" charset="-128"/>
                <a:ea typeface="Meiryo UI" panose="020B0604030504040204" pitchFamily="50" charset="-128"/>
              </a:rPr>
              <a:t>を用いて作成することは可能です。ただし、第三者の著作権を侵害する生成・利用を行うことは禁止とします。</a:t>
            </a:r>
            <a:endParaRPr lang="en-US" altLang="ja-JP" sz="1400" dirty="0">
              <a:latin typeface="Meiryo UI" panose="020B0604030504040204" pitchFamily="50" charset="-128"/>
              <a:ea typeface="Meiryo UI" panose="020B0604030504040204" pitchFamily="50" charset="-128"/>
            </a:endParaRPr>
          </a:p>
          <a:p>
            <a:pPr>
              <a:spcBef>
                <a:spcPts val="500"/>
              </a:spcBef>
              <a:spcAft>
                <a:spcPts val="500"/>
              </a:spcAft>
            </a:pPr>
            <a:endParaRPr lang="en-US" altLang="ja-JP" sz="1400" dirty="0">
              <a:latin typeface="Meiryo UI" panose="020B0604030504040204" pitchFamily="50" charset="-128"/>
              <a:ea typeface="Meiryo UI" panose="020B0604030504040204" pitchFamily="50" charset="-128"/>
            </a:endParaRPr>
          </a:p>
        </p:txBody>
      </p:sp>
      <p:sp>
        <p:nvSpPr>
          <p:cNvPr id="4" name="サブタイトル 2">
            <a:extLst>
              <a:ext uri="{FF2B5EF4-FFF2-40B4-BE49-F238E27FC236}">
                <a16:creationId xmlns:a16="http://schemas.microsoft.com/office/drawing/2014/main" id="{BA36DC04-7BED-5B02-BAF5-F11CBB306B39}"/>
              </a:ext>
            </a:extLst>
          </p:cNvPr>
          <p:cNvSpPr txBox="1">
            <a:spLocks/>
          </p:cNvSpPr>
          <p:nvPr/>
        </p:nvSpPr>
        <p:spPr>
          <a:xfrm>
            <a:off x="807956" y="8461993"/>
            <a:ext cx="5277172" cy="329381"/>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1600" b="1" dirty="0">
                <a:latin typeface="Meiryo UI" panose="020B0604030504040204" pitchFamily="50" charset="-128"/>
                <a:ea typeface="Meiryo UI" panose="020B0604030504040204" pitchFamily="50" charset="-128"/>
                <a:cs typeface="Calibri" panose="020F0502020204030204"/>
              </a:rPr>
              <a:t>主催：日本経済新聞社</a:t>
            </a:r>
            <a:endParaRPr kumimoji="0" lang="en-US" altLang="ja-JP" sz="1600" b="1" dirty="0">
              <a:latin typeface="Meiryo UI" panose="020B0604030504040204" pitchFamily="50" charset="-128"/>
              <a:ea typeface="Meiryo UI" panose="020B0604030504040204" pitchFamily="50" charset="-128"/>
              <a:cs typeface="Calibri" panose="020F0502020204030204"/>
            </a:endParaRPr>
          </a:p>
        </p:txBody>
      </p:sp>
      <p:sp>
        <p:nvSpPr>
          <p:cNvPr id="5" name="サブタイトル 2">
            <a:extLst>
              <a:ext uri="{FF2B5EF4-FFF2-40B4-BE49-F238E27FC236}">
                <a16:creationId xmlns:a16="http://schemas.microsoft.com/office/drawing/2014/main" id="{CEE83864-8EE2-3FC0-63A9-7E4315A509A3}"/>
              </a:ext>
            </a:extLst>
          </p:cNvPr>
          <p:cNvSpPr txBox="1">
            <a:spLocks/>
          </p:cNvSpPr>
          <p:nvPr/>
        </p:nvSpPr>
        <p:spPr>
          <a:xfrm>
            <a:off x="806513" y="8791374"/>
            <a:ext cx="5277172" cy="492641"/>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246" kern="1200" cap="all">
                <a:solidFill>
                  <a:schemeClr val="tx1"/>
                </a:solidFill>
                <a:effectLst/>
                <a:latin typeface="+mn-lt"/>
                <a:ea typeface="+mn-ea"/>
                <a:cs typeface="+mn-cs"/>
              </a:defRPr>
            </a:lvl1pPr>
            <a:lvl2pPr marL="31652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633039"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949559"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26607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1582598"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189911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2215637"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2532156"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algn="ctr">
              <a:spcAft>
                <a:spcPts val="500"/>
              </a:spcAft>
            </a:pPr>
            <a:r>
              <a:rPr kumimoji="0" lang="ja-JP" altLang="en-US" sz="1600" b="1" dirty="0">
                <a:latin typeface="Meiryo UI" panose="020B0604030504040204" pitchFamily="50" charset="-128"/>
                <a:ea typeface="Meiryo UI" panose="020B0604030504040204" pitchFamily="50" charset="-128"/>
                <a:cs typeface="Calibri" panose="020F0502020204030204"/>
              </a:rPr>
              <a:t>特別協賛：野村ホールディングス</a:t>
            </a:r>
            <a:endParaRPr kumimoji="0" lang="ja-JP" sz="1600" b="1" dirty="0">
              <a:latin typeface="Meiryo UI" panose="020B0604030504040204" pitchFamily="50" charset="-128"/>
              <a:ea typeface="Meiryo UI" panose="020B0604030504040204" pitchFamily="50" charset="-128"/>
              <a:cs typeface="Calibri" panose="020F0502020204030204"/>
            </a:endParaRPr>
          </a:p>
        </p:txBody>
      </p:sp>
    </p:spTree>
    <p:extLst>
      <p:ext uri="{BB962C8B-B14F-4D97-AF65-F5344CB8AC3E}">
        <p14:creationId xmlns:p14="http://schemas.microsoft.com/office/powerpoint/2010/main" val="212838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FF40E-80D2-B800-8D03-2217D32695A8}"/>
            </a:ext>
          </a:extLst>
        </p:cNvPr>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C1DA4A98-4B10-62D2-2451-66B3F2C5633D}"/>
              </a:ext>
            </a:extLst>
          </p:cNvPr>
          <p:cNvSpPr txBox="1"/>
          <p:nvPr/>
        </p:nvSpPr>
        <p:spPr>
          <a:xfrm>
            <a:off x="372610" y="620351"/>
            <a:ext cx="6113661"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sz="1600" b="1" dirty="0">
                <a:latin typeface="Meiryo UI" panose="020B0604030504040204" pitchFamily="50" charset="-128"/>
                <a:ea typeface="Meiryo UI" panose="020B0604030504040204" pitchFamily="50" charset="-128"/>
                <a:cs typeface="+mn-lt"/>
              </a:rPr>
              <a:t>６．</a:t>
            </a:r>
            <a:r>
              <a:rPr lang="ja-JP" altLang="en-US" sz="1600" b="1" dirty="0">
                <a:latin typeface="Meiryo UI" panose="020B0604030504040204" pitchFamily="50" charset="-128"/>
                <a:ea typeface="Meiryo UI" panose="020B0604030504040204" pitchFamily="50" charset="-128"/>
                <a:cs typeface="+mn-lt"/>
              </a:rPr>
              <a:t>生成</a:t>
            </a:r>
            <a:r>
              <a:rPr lang="en-US" altLang="ja-JP" sz="1600" b="1" dirty="0">
                <a:latin typeface="Meiryo UI" panose="020B0604030504040204" pitchFamily="50" charset="-128"/>
                <a:ea typeface="Meiryo UI" panose="020B0604030504040204" pitchFamily="50" charset="-128"/>
                <a:cs typeface="+mn-lt"/>
              </a:rPr>
              <a:t>AI</a:t>
            </a:r>
            <a:r>
              <a:rPr lang="ja-JP" altLang="en-US" sz="1600" b="1" dirty="0">
                <a:latin typeface="Meiryo UI" panose="020B0604030504040204" pitchFamily="50" charset="-128"/>
                <a:ea typeface="Meiryo UI" panose="020B0604030504040204" pitchFamily="50" charset="-128"/>
                <a:cs typeface="+mn-lt"/>
              </a:rPr>
              <a:t>の活用履歴</a:t>
            </a:r>
            <a:endParaRPr lang="ja-JP" dirty="0">
              <a:latin typeface="Meiryo UI" panose="020B0604030504040204" pitchFamily="50" charset="-128"/>
              <a:ea typeface="Meiryo UI" panose="020B0604030504040204" pitchFamily="50" charset="-128"/>
              <a:cs typeface="Calibri"/>
            </a:endParaRPr>
          </a:p>
        </p:txBody>
      </p:sp>
      <p:sp>
        <p:nvSpPr>
          <p:cNvPr id="21" name="正方形/長方形 20">
            <a:extLst>
              <a:ext uri="{FF2B5EF4-FFF2-40B4-BE49-F238E27FC236}">
                <a16:creationId xmlns:a16="http://schemas.microsoft.com/office/drawing/2014/main" id="{D8CDA0FE-317C-1090-40B8-A00FB3104FE9}"/>
              </a:ext>
            </a:extLst>
          </p:cNvPr>
          <p:cNvSpPr/>
          <p:nvPr/>
        </p:nvSpPr>
        <p:spPr>
          <a:xfrm>
            <a:off x="367225" y="2663780"/>
            <a:ext cx="6119046" cy="6885169"/>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1235D35B-A459-31D1-FE60-AC6CCDDB718B}"/>
              </a:ext>
            </a:extLst>
          </p:cNvPr>
          <p:cNvSpPr txBox="1"/>
          <p:nvPr/>
        </p:nvSpPr>
        <p:spPr>
          <a:xfrm>
            <a:off x="325556" y="2708217"/>
            <a:ext cx="5975169" cy="101566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b="1" dirty="0">
                <a:latin typeface="Meiryo UI" panose="020B0604030504040204" pitchFamily="50" charset="-128"/>
                <a:ea typeface="Meiryo UI" panose="020B0604030504040204" pitchFamily="50" charset="-128"/>
                <a:cs typeface="+mn-lt"/>
              </a:rPr>
              <a:t>１）使用した生成</a:t>
            </a:r>
            <a:r>
              <a:rPr lang="en-US" altLang="ja-JP" sz="1200" b="1" dirty="0">
                <a:latin typeface="Meiryo UI" panose="020B0604030504040204" pitchFamily="50" charset="-128"/>
                <a:ea typeface="Meiryo UI" panose="020B0604030504040204" pitchFamily="50" charset="-128"/>
                <a:cs typeface="+mn-lt"/>
              </a:rPr>
              <a:t>AI</a:t>
            </a:r>
            <a:r>
              <a:rPr lang="ja-JP" altLang="en-US" sz="1200" b="1" dirty="0">
                <a:latin typeface="Meiryo UI" panose="020B0604030504040204" pitchFamily="50" charset="-128"/>
                <a:ea typeface="Meiryo UI" panose="020B0604030504040204" pitchFamily="50" charset="-128"/>
                <a:cs typeface="+mn-lt"/>
              </a:rPr>
              <a:t>の種類・サービス名（例：</a:t>
            </a:r>
            <a:r>
              <a:rPr lang="en-US" altLang="ja-JP" sz="1200" b="1" dirty="0">
                <a:latin typeface="Meiryo UI" panose="020B0604030504040204" pitchFamily="50" charset="-128"/>
                <a:ea typeface="Meiryo UI" panose="020B0604030504040204" pitchFamily="50" charset="-128"/>
                <a:cs typeface="+mn-lt"/>
              </a:rPr>
              <a:t>ChatGPT</a:t>
            </a:r>
            <a:r>
              <a:rPr lang="ja-JP" altLang="en-US" sz="1200" b="1" dirty="0">
                <a:latin typeface="Meiryo UI" panose="020B0604030504040204" pitchFamily="50" charset="-128"/>
                <a:ea typeface="Meiryo UI" panose="020B0604030504040204" pitchFamily="50" charset="-128"/>
                <a:cs typeface="+mn-lt"/>
              </a:rPr>
              <a:t>、</a:t>
            </a:r>
            <a:r>
              <a:rPr lang="en-US" altLang="ja-JP" sz="1200" b="1" dirty="0">
                <a:latin typeface="Meiryo UI" panose="020B0604030504040204" pitchFamily="50" charset="-128"/>
                <a:ea typeface="Meiryo UI" panose="020B0604030504040204" pitchFamily="50" charset="-128"/>
                <a:cs typeface="+mn-lt"/>
              </a:rPr>
              <a:t>Gemini</a:t>
            </a:r>
            <a:r>
              <a:rPr lang="ja-JP" altLang="en-US" sz="1200" b="1" dirty="0">
                <a:latin typeface="Meiryo UI" panose="020B0604030504040204" pitchFamily="50" charset="-128"/>
                <a:ea typeface="Meiryo UI" panose="020B0604030504040204" pitchFamily="50" charset="-128"/>
                <a:cs typeface="+mn-lt"/>
              </a:rPr>
              <a:t>など）</a:t>
            </a:r>
            <a:endParaRPr lang="en-US" altLang="ja-JP" sz="1200" b="1" dirty="0">
              <a:latin typeface="Meiryo UI" panose="020B0604030504040204" pitchFamily="50" charset="-128"/>
              <a:ea typeface="Meiryo UI" panose="020B0604030504040204" pitchFamily="50" charset="-128"/>
              <a:cs typeface="+mn-lt"/>
            </a:endParaRPr>
          </a:p>
          <a:p>
            <a:pPr algn="just"/>
            <a:r>
              <a:rPr lang="ja-JP" altLang="en-US" sz="1200" dirty="0">
                <a:latin typeface="Meiryo UI" panose="020B0604030504040204" pitchFamily="50" charset="-128"/>
                <a:ea typeface="Meiryo UI" panose="020B0604030504040204" pitchFamily="50" charset="-128"/>
                <a:cs typeface="+mn-lt"/>
              </a:rPr>
              <a:t>　　　　　　　　　　　　　　　　　　　　　　　　　　　　　　　　　　　　　　　　　　　　</a:t>
            </a:r>
            <a:endParaRPr lang="en-US" altLang="ja-JP" sz="1200" dirty="0">
              <a:latin typeface="Meiryo UI" panose="020B0604030504040204" pitchFamily="50" charset="-128"/>
              <a:ea typeface="Meiryo UI" panose="020B0604030504040204" pitchFamily="50" charset="-128"/>
              <a:cs typeface="+mn-lt"/>
            </a:endParaRPr>
          </a:p>
          <a:p>
            <a:pPr algn="just"/>
            <a:endParaRPr lang="en-US" altLang="ja-JP" sz="1200" u="sng" dirty="0">
              <a:latin typeface="Meiryo UI" panose="020B0604030504040204" pitchFamily="50" charset="-128"/>
              <a:ea typeface="Meiryo UI" panose="020B0604030504040204" pitchFamily="50" charset="-128"/>
              <a:cs typeface="+mn-lt"/>
            </a:endParaRPr>
          </a:p>
          <a:p>
            <a:pPr algn="just"/>
            <a:r>
              <a:rPr lang="ja-JP" altLang="en-US" sz="1200" u="sng" dirty="0">
                <a:latin typeface="Meiryo UI" panose="020B0604030504040204" pitchFamily="50" charset="-128"/>
                <a:ea typeface="Meiryo UI" panose="020B0604030504040204" pitchFamily="50" charset="-128"/>
                <a:cs typeface="+mn-lt"/>
              </a:rPr>
              <a:t>　　　　　　　　　　　　　　　　　　　　　　　　　　　　　　　　　　　　</a:t>
            </a:r>
            <a:endParaRPr lang="en-US" altLang="ja-JP" sz="1200" b="1" dirty="0">
              <a:latin typeface="Meiryo UI" panose="020B0604030504040204" pitchFamily="50" charset="-128"/>
              <a:ea typeface="Meiryo UI" panose="020B0604030504040204" pitchFamily="50" charset="-128"/>
              <a:cs typeface="+mn-lt"/>
            </a:endParaRPr>
          </a:p>
          <a:p>
            <a:pPr algn="just"/>
            <a:r>
              <a:rPr lang="ja-JP" altLang="en-US" sz="1200" b="1" dirty="0">
                <a:latin typeface="Meiryo UI" panose="020B0604030504040204" pitchFamily="50" charset="-128"/>
                <a:ea typeface="Meiryo UI" panose="020B0604030504040204" pitchFamily="50" charset="-128"/>
                <a:cs typeface="+mn-lt"/>
              </a:rPr>
              <a:t>２）使用箇所・用途</a:t>
            </a:r>
          </a:p>
        </p:txBody>
      </p:sp>
      <p:sp>
        <p:nvSpPr>
          <p:cNvPr id="8" name="テキスト ボックス 7">
            <a:extLst>
              <a:ext uri="{FF2B5EF4-FFF2-40B4-BE49-F238E27FC236}">
                <a16:creationId xmlns:a16="http://schemas.microsoft.com/office/drawing/2014/main" id="{8D384148-0C06-5DF3-AB1F-DD88B88732EF}"/>
              </a:ext>
            </a:extLst>
          </p:cNvPr>
          <p:cNvSpPr txBox="1"/>
          <p:nvPr/>
        </p:nvSpPr>
        <p:spPr>
          <a:xfrm>
            <a:off x="346390" y="1463451"/>
            <a:ext cx="5975169" cy="120032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を利用するにあたって</a:t>
            </a:r>
            <a:r>
              <a:rPr lang="en-US" altLang="ja-JP" sz="1200" dirty="0">
                <a:latin typeface="Meiryo UI" panose="020B0604030504040204" pitchFamily="50" charset="-128"/>
                <a:ea typeface="Meiryo UI" panose="020B0604030504040204" pitchFamily="50" charset="-128"/>
                <a:cs typeface="+mn-lt"/>
              </a:rPr>
              <a:t>】</a:t>
            </a:r>
          </a:p>
          <a:p>
            <a:pPr algn="just"/>
            <a:r>
              <a:rPr lang="ja-JP" altLang="en-US" sz="1200" dirty="0">
                <a:latin typeface="Meiryo UI" panose="020B0604030504040204" pitchFamily="50" charset="-128"/>
                <a:ea typeface="Meiryo UI" panose="020B0604030504040204" pitchFamily="50" charset="-128"/>
                <a:cs typeface="+mn-lt"/>
              </a:rPr>
              <a:t>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は参加者の主体的な学びを補助する範囲でのみ利用を認め、思考や表現そのものを代替する使い方は認めません。</a:t>
            </a:r>
          </a:p>
          <a:p>
            <a:pPr algn="just"/>
            <a:endParaRPr lang="en-US" altLang="ja-JP" sz="1200" dirty="0">
              <a:latin typeface="Meiryo UI" panose="020B0604030504040204" pitchFamily="50" charset="-128"/>
              <a:ea typeface="Meiryo UI" panose="020B0604030504040204" pitchFamily="50" charset="-128"/>
              <a:cs typeface="+mn-lt"/>
            </a:endParaRPr>
          </a:p>
          <a:p>
            <a:pPr algn="just"/>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許容範囲外の行為：生成</a:t>
            </a:r>
            <a:r>
              <a:rPr lang="en-US" altLang="ja-JP" sz="1200" dirty="0">
                <a:latin typeface="Meiryo UI" panose="020B0604030504040204" pitchFamily="50" charset="-128"/>
                <a:ea typeface="Meiryo UI" panose="020B0604030504040204" pitchFamily="50" charset="-128"/>
                <a:cs typeface="+mn-lt"/>
              </a:rPr>
              <a:t>AI</a:t>
            </a:r>
            <a:r>
              <a:rPr lang="ja-JP" altLang="en-US" sz="1200" dirty="0">
                <a:latin typeface="Meiryo UI" panose="020B0604030504040204" pitchFamily="50" charset="-128"/>
                <a:ea typeface="Meiryo UI" panose="020B0604030504040204" pitchFamily="50" charset="-128"/>
                <a:cs typeface="+mn-lt"/>
              </a:rPr>
              <a:t>で生成した文章・成果物をそのまま転記・提出すること、第三者の著作権を侵害する生成・利用を行うこと</a:t>
            </a:r>
          </a:p>
        </p:txBody>
      </p:sp>
      <p:sp>
        <p:nvSpPr>
          <p:cNvPr id="5" name="大かっこ 4">
            <a:extLst>
              <a:ext uri="{FF2B5EF4-FFF2-40B4-BE49-F238E27FC236}">
                <a16:creationId xmlns:a16="http://schemas.microsoft.com/office/drawing/2014/main" id="{C4D6BA7B-383F-0BF8-09CF-8912579F96FA}"/>
              </a:ext>
            </a:extLst>
          </p:cNvPr>
          <p:cNvSpPr/>
          <p:nvPr/>
        </p:nvSpPr>
        <p:spPr>
          <a:xfrm>
            <a:off x="845389" y="3026715"/>
            <a:ext cx="5162718" cy="283222"/>
          </a:xfrm>
          <a:prstGeom prst="bracketPair">
            <a:avLst/>
          </a:prstGeom>
          <a:noFill/>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2" name="テキスト ボックス 11">
            <a:extLst>
              <a:ext uri="{FF2B5EF4-FFF2-40B4-BE49-F238E27FC236}">
                <a16:creationId xmlns:a16="http://schemas.microsoft.com/office/drawing/2014/main" id="{583A5A5F-FE56-A0FD-9C35-EA83726D206A}"/>
              </a:ext>
            </a:extLst>
          </p:cNvPr>
          <p:cNvSpPr txBox="1"/>
          <p:nvPr/>
        </p:nvSpPr>
        <p:spPr>
          <a:xfrm>
            <a:off x="367225" y="957349"/>
            <a:ext cx="5933500" cy="461665"/>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5.</a:t>
            </a:r>
            <a:r>
              <a:rPr lang="ja-JP" altLang="en-US" sz="1200" dirty="0">
                <a:solidFill>
                  <a:srgbClr val="FF0000"/>
                </a:solidFill>
                <a:latin typeface="Meiryo UI" panose="020B0604030504040204" pitchFamily="50" charset="-128"/>
                <a:ea typeface="Meiryo UI" panose="020B0604030504040204" pitchFamily="50" charset="-128"/>
                <a:cs typeface="+mn-lt"/>
              </a:rPr>
              <a:t>レポート全体のまとめ方</a:t>
            </a:r>
            <a:endParaRPr lang="ja-JP" altLang="ja-JP" sz="1200" dirty="0">
              <a:latin typeface="Meiryo UI" panose="020B0604030504040204" pitchFamily="50" charset="-128"/>
              <a:ea typeface="Meiryo UI" panose="020B0604030504040204" pitchFamily="50" charset="-128"/>
              <a:cs typeface="+mn-lt"/>
            </a:endParaRPr>
          </a:p>
        </p:txBody>
      </p:sp>
    </p:spTree>
    <p:extLst>
      <p:ext uri="{BB962C8B-B14F-4D97-AF65-F5344CB8AC3E}">
        <p14:creationId xmlns:p14="http://schemas.microsoft.com/office/powerpoint/2010/main" val="2897076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7E7E5301-73EA-4FDE-9871-93344BCC15DF}"/>
              </a:ext>
            </a:extLst>
          </p:cNvPr>
          <p:cNvSpPr txBox="1"/>
          <p:nvPr/>
        </p:nvSpPr>
        <p:spPr>
          <a:xfrm>
            <a:off x="372610" y="620351"/>
            <a:ext cx="6113661"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７</a:t>
            </a:r>
            <a:r>
              <a:rPr lang="ja-JP" sz="1600" b="1" dirty="0">
                <a:latin typeface="Meiryo UI" panose="020B0604030504040204" pitchFamily="50" charset="-128"/>
                <a:ea typeface="Meiryo UI" panose="020B0604030504040204" pitchFamily="50" charset="-128"/>
                <a:cs typeface="+mn-lt"/>
              </a:rPr>
              <a:t>．参考文献</a:t>
            </a:r>
            <a:endParaRPr lang="ja-JP" dirty="0">
              <a:latin typeface="Meiryo UI" panose="020B0604030504040204" pitchFamily="50" charset="-128"/>
              <a:ea typeface="Meiryo UI" panose="020B0604030504040204" pitchFamily="50" charset="-128"/>
              <a:cs typeface="Calibri"/>
            </a:endParaRPr>
          </a:p>
        </p:txBody>
      </p:sp>
      <p:sp>
        <p:nvSpPr>
          <p:cNvPr id="21" name="正方形/長方形 20">
            <a:extLst>
              <a:ext uri="{FF2B5EF4-FFF2-40B4-BE49-F238E27FC236}">
                <a16:creationId xmlns:a16="http://schemas.microsoft.com/office/drawing/2014/main" id="{5F757E63-98C3-4DBB-996B-522AF0747482}"/>
              </a:ext>
            </a:extLst>
          </p:cNvPr>
          <p:cNvSpPr/>
          <p:nvPr/>
        </p:nvSpPr>
        <p:spPr>
          <a:xfrm>
            <a:off x="367225" y="1171136"/>
            <a:ext cx="6119046" cy="8377813"/>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四角形吹き出し 3">
            <a:extLst>
              <a:ext uri="{FF2B5EF4-FFF2-40B4-BE49-F238E27FC236}">
                <a16:creationId xmlns:a16="http://schemas.microsoft.com/office/drawing/2014/main" id="{DD430113-E7A2-A082-BA84-CE8FE046F20D}"/>
              </a:ext>
            </a:extLst>
          </p:cNvPr>
          <p:cNvSpPr/>
          <p:nvPr/>
        </p:nvSpPr>
        <p:spPr>
          <a:xfrm>
            <a:off x="1663336" y="1529259"/>
            <a:ext cx="3526823" cy="3149421"/>
          </a:xfrm>
          <a:prstGeom prst="wedgeRectCallout">
            <a:avLst>
              <a:gd name="adj1" fmla="val -63628"/>
              <a:gd name="adj2" fmla="val -50592"/>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100" b="1" kern="100" dirty="0">
                <a:solidFill>
                  <a:srgbClr val="0070C0"/>
                </a:solidFill>
                <a:latin typeface="Meiryo UI" panose="020B0604030504040204" pitchFamily="50" charset="-128"/>
                <a:ea typeface="Meiryo UI" panose="020B0604030504040204" pitchFamily="50" charset="-128"/>
                <a:cs typeface="Times New Roman" panose="02020603050405020304" pitchFamily="18" charset="0"/>
              </a:rPr>
              <a:t>書籍</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」、「新聞」、「雑誌」、「参考にしたウェブサイト」などに分けて、以下の項目を参考にして記載しよう。</a:t>
            </a:r>
            <a:br>
              <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br>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＜書籍の場合＞</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著者名、図書のタイトル、出版社、出版年</a:t>
            </a:r>
          </a:p>
          <a:p>
            <a:pPr algn="l"/>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＜新聞の場合＞</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記事のタイトル、新聞名、発行年月日、ページ</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＜雑誌の場合＞</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著者名、記事のタイトル、誌名、出版社、出版年、号数、ページ</a:t>
            </a:r>
          </a:p>
          <a:p>
            <a:pPr algn="l"/>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＜ウェブサイトの場合＞</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latin typeface="Meiryo UI" panose="020B0604030504040204" pitchFamily="50" charset="-128"/>
                <a:ea typeface="Meiryo UI" panose="020B0604030504040204" pitchFamily="50" charset="-128"/>
                <a:cs typeface="Times New Roman" panose="02020603050405020304" pitchFamily="18" charset="0"/>
              </a:rPr>
              <a:t>運営者、名称、ページ作成日、</a:t>
            </a:r>
            <a:r>
              <a:rPr lang="en-US" altLang="ja-JP" sz="1100" b="1" kern="100" dirty="0">
                <a:solidFill>
                  <a:srgbClr val="0070C0"/>
                </a:solidFill>
                <a:latin typeface="Meiryo UI" panose="020B0604030504040204" pitchFamily="50" charset="-128"/>
                <a:ea typeface="Meiryo UI" panose="020B0604030504040204" pitchFamily="50" charset="-128"/>
                <a:cs typeface="Times New Roman" panose="02020603050405020304" pitchFamily="18" charset="0"/>
              </a:rPr>
              <a:t>URL</a:t>
            </a:r>
            <a:r>
              <a:rPr lang="ja-JP" altLang="en-US" sz="1100" b="1" kern="100" dirty="0">
                <a:solidFill>
                  <a:srgbClr val="0070C0"/>
                </a:solidFill>
                <a:latin typeface="Meiryo UI" panose="020B0604030504040204" pitchFamily="50" charset="-128"/>
                <a:ea typeface="Meiryo UI" panose="020B0604030504040204" pitchFamily="50" charset="-128"/>
                <a:cs typeface="Times New Roman" panose="02020603050405020304" pitchFamily="18" charset="0"/>
              </a:rPr>
              <a:t>、閲覧日</a:t>
            </a:r>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407114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076DF62-A537-4C88-A891-7EBAFEFABD35}"/>
              </a:ext>
            </a:extLst>
          </p:cNvPr>
          <p:cNvSpPr/>
          <p:nvPr/>
        </p:nvSpPr>
        <p:spPr>
          <a:xfrm>
            <a:off x="487970" y="1342360"/>
            <a:ext cx="5873166" cy="155718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spcBef>
                <a:spcPts val="100"/>
              </a:spcBef>
            </a:pPr>
            <a:r>
              <a:rPr lang="ja-JP" b="1" dirty="0">
                <a:solidFill>
                  <a:schemeClr val="tx1"/>
                </a:solidFill>
                <a:latin typeface="Meiryo UI" panose="020B0604030504040204" pitchFamily="50" charset="-128"/>
                <a:ea typeface="Meiryo UI" panose="020B0604030504040204" pitchFamily="50" charset="-128"/>
              </a:rPr>
              <a:t>タイトル</a:t>
            </a:r>
            <a:endParaRPr lang="ja-JP" altLang="en-US" sz="1400" b="1" dirty="0">
              <a:solidFill>
                <a:schemeClr val="tx1"/>
              </a:solidFill>
              <a:latin typeface="Meiryo UI" panose="020B0604030504040204" pitchFamily="50" charset="-128"/>
              <a:ea typeface="Meiryo UI" panose="020B0604030504040204" pitchFamily="50" charset="-128"/>
              <a:cs typeface="+mn-lt"/>
            </a:endParaRPr>
          </a:p>
        </p:txBody>
      </p:sp>
      <p:sp>
        <p:nvSpPr>
          <p:cNvPr id="5" name="正方形/長方形 4">
            <a:extLst>
              <a:ext uri="{FF2B5EF4-FFF2-40B4-BE49-F238E27FC236}">
                <a16:creationId xmlns:a16="http://schemas.microsoft.com/office/drawing/2014/main" id="{6BD3757E-C179-470D-A510-2D605118211F}"/>
              </a:ext>
            </a:extLst>
          </p:cNvPr>
          <p:cNvSpPr/>
          <p:nvPr/>
        </p:nvSpPr>
        <p:spPr>
          <a:xfrm>
            <a:off x="487687" y="2899549"/>
            <a:ext cx="5873449" cy="6661339"/>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lnSpc>
                <a:spcPct val="150000"/>
              </a:lnSpc>
              <a:spcBef>
                <a:spcPts val="100"/>
              </a:spcBef>
            </a:pPr>
            <a:r>
              <a:rPr lang="ja-JP" b="1" dirty="0">
                <a:solidFill>
                  <a:schemeClr val="tx1"/>
                </a:solidFill>
                <a:latin typeface="Meiryo UI" panose="020B0604030504040204" pitchFamily="50" charset="-128"/>
                <a:ea typeface="Meiryo UI" panose="020B0604030504040204" pitchFamily="50" charset="-128"/>
              </a:rPr>
              <a:t>基</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本</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情</a:t>
            </a:r>
            <a:r>
              <a:rPr lang="ja-JP" altLang="en-US" b="1" dirty="0">
                <a:solidFill>
                  <a:schemeClr val="tx1"/>
                </a:solidFill>
                <a:latin typeface="Meiryo UI" panose="020B0604030504040204" pitchFamily="50" charset="-128"/>
                <a:ea typeface="Meiryo UI" panose="020B0604030504040204" pitchFamily="50" charset="-128"/>
              </a:rPr>
              <a:t> </a:t>
            </a:r>
            <a:r>
              <a:rPr lang="ja-JP" b="1" dirty="0">
                <a:solidFill>
                  <a:schemeClr val="tx1"/>
                </a:solidFill>
                <a:latin typeface="Meiryo UI" panose="020B0604030504040204" pitchFamily="50" charset="-128"/>
                <a:ea typeface="Meiryo UI" panose="020B0604030504040204" pitchFamily="50" charset="-128"/>
              </a:rPr>
              <a:t>報</a:t>
            </a:r>
            <a:endParaRPr lang="en-US" altLang="ja-JP" sz="1400" dirty="0">
              <a:solidFill>
                <a:schemeClr val="tx1"/>
              </a:solidFill>
              <a:latin typeface="Meiryo UI" panose="020B0604030504040204" pitchFamily="50" charset="-128"/>
              <a:ea typeface="Meiryo UI" panose="020B0604030504040204" pitchFamily="50" charset="-128"/>
              <a:cs typeface="Calibri" panose="020F0502020204030204"/>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応募区分</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チーム</a:t>
            </a:r>
            <a:r>
              <a:rPr lang="en-US" altLang="ja-JP" sz="1200" dirty="0">
                <a:solidFill>
                  <a:schemeClr val="tx1"/>
                </a:solidFill>
                <a:latin typeface="Meiryo UI" panose="020B0604030504040204" pitchFamily="50" charset="-128"/>
                <a:ea typeface="Meiryo UI" panose="020B0604030504040204" pitchFamily="50" charset="-128"/>
                <a:cs typeface="Arial"/>
              </a:rPr>
              <a:t>ID</a:t>
            </a:r>
            <a:r>
              <a:rPr lang="ja-JP" altLang="en-US" sz="1200" dirty="0">
                <a:solidFill>
                  <a:schemeClr val="tx1"/>
                </a:solidFill>
                <a:latin typeface="Meiryo UI" panose="020B0604030504040204" pitchFamily="50" charset="-128"/>
                <a:ea typeface="Meiryo UI" panose="020B0604030504040204" pitchFamily="50" charset="-128"/>
                <a:cs typeface="Arial"/>
              </a:rPr>
              <a:t>：</a:t>
            </a:r>
            <a:endParaRPr lang="en-US" altLang="ja-JP" sz="1200" dirty="0">
              <a:solidFill>
                <a:schemeClr val="tx1"/>
              </a:solidFill>
              <a:latin typeface="Meiryo UI" panose="020B0604030504040204" pitchFamily="50" charset="-128"/>
              <a:ea typeface="Meiryo UI" panose="020B0604030504040204" pitchFamily="50" charset="-128"/>
              <a:cs typeface="Arial"/>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チーム名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学校名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学</a:t>
            </a:r>
            <a:r>
              <a:rPr lang="ja-JP" altLang="en-US" sz="1200" dirty="0">
                <a:solidFill>
                  <a:schemeClr val="tx1"/>
                </a:solidFill>
                <a:latin typeface="Meiryo UI" panose="020B0604030504040204" pitchFamily="50" charset="-128"/>
                <a:ea typeface="Meiryo UI" panose="020B0604030504040204" pitchFamily="50" charset="-128"/>
              </a:rPr>
              <a:t>　　</a:t>
            </a:r>
            <a:r>
              <a:rPr lang="ja-JP" sz="1200" dirty="0">
                <a:solidFill>
                  <a:schemeClr val="tx1"/>
                </a:solidFill>
                <a:latin typeface="Meiryo UI" panose="020B0604030504040204" pitchFamily="50" charset="-128"/>
                <a:ea typeface="Meiryo UI" panose="020B0604030504040204" pitchFamily="50" charset="-128"/>
              </a:rPr>
              <a:t>年</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リーダー名</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メン</a:t>
            </a:r>
            <a:r>
              <a:rPr lang="ja-JP" altLang="en-US" sz="1200" dirty="0">
                <a:solidFill>
                  <a:schemeClr val="tx1"/>
                </a:solidFill>
                <a:latin typeface="Meiryo UI" panose="020B0604030504040204" pitchFamily="50" charset="-128"/>
                <a:ea typeface="Meiryo UI" panose="020B0604030504040204" pitchFamily="50" charset="-128"/>
              </a:rPr>
              <a:t>バー名：</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r>
              <a:rPr lang="ja-JP" sz="1200" dirty="0">
                <a:solidFill>
                  <a:schemeClr val="tx1"/>
                </a:solidFill>
                <a:latin typeface="Meiryo UI" panose="020B0604030504040204" pitchFamily="50" charset="-128"/>
                <a:ea typeface="Meiryo UI" panose="020B0604030504040204" pitchFamily="50" charset="-128"/>
              </a:rPr>
              <a:t>指導教員</a:t>
            </a:r>
            <a:r>
              <a:rPr lang="ja-JP" altLang="en-US" sz="1200" dirty="0">
                <a:solidFill>
                  <a:schemeClr val="tx1"/>
                </a:solidFill>
                <a:latin typeface="Meiryo UI" panose="020B0604030504040204" pitchFamily="50" charset="-128"/>
                <a:ea typeface="Meiryo UI" panose="020B0604030504040204" pitchFamily="50" charset="-128"/>
              </a:rPr>
              <a:t>名：</a:t>
            </a: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endParaRPr>
          </a:p>
          <a:p>
            <a:pPr>
              <a:spcBef>
                <a:spcPts val="100"/>
              </a:spcBef>
            </a:pPr>
            <a:endParaRPr lang="en-US" altLang="ja-JP" sz="1200" dirty="0">
              <a:solidFill>
                <a:schemeClr val="tx1"/>
              </a:solidFill>
              <a:latin typeface="Meiryo UI" panose="020B0604030504040204" pitchFamily="50" charset="-128"/>
              <a:ea typeface="Meiryo UI" panose="020B0604030504040204" pitchFamily="50" charset="-128"/>
              <a:cs typeface="+mn-lt"/>
            </a:endParaRPr>
          </a:p>
          <a:p>
            <a:pPr algn="ctr">
              <a:spcBef>
                <a:spcPts val="100"/>
              </a:spcBef>
            </a:pPr>
            <a:endParaRPr lang="en-US" altLang="ja-JP" sz="1100" dirty="0">
              <a:solidFill>
                <a:schemeClr val="tx1"/>
              </a:solidFill>
              <a:latin typeface="Meiryo UI" panose="020B0604030504040204" pitchFamily="50" charset="-128"/>
              <a:ea typeface="Meiryo UI" panose="020B0604030504040204" pitchFamily="50" charset="-128"/>
              <a:cs typeface="+mn-lt"/>
            </a:endParaRPr>
          </a:p>
        </p:txBody>
      </p:sp>
      <p:sp>
        <p:nvSpPr>
          <p:cNvPr id="2" name="テキスト ボックス 1">
            <a:extLst>
              <a:ext uri="{FF2B5EF4-FFF2-40B4-BE49-F238E27FC236}">
                <a16:creationId xmlns:a16="http://schemas.microsoft.com/office/drawing/2014/main" id="{CAE75E74-9BDB-BEA8-B161-45D4F0928E97}"/>
              </a:ext>
            </a:extLst>
          </p:cNvPr>
          <p:cNvSpPr txBox="1"/>
          <p:nvPr/>
        </p:nvSpPr>
        <p:spPr>
          <a:xfrm>
            <a:off x="497005" y="465685"/>
            <a:ext cx="5873166" cy="489493"/>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lnSpc>
                <a:spcPct val="150000"/>
              </a:lnSpc>
            </a:pPr>
            <a:r>
              <a:rPr lang="ja-JP" altLang="en-US" sz="2000" dirty="0">
                <a:solidFill>
                  <a:srgbClr val="FF0000"/>
                </a:solidFill>
                <a:latin typeface="Meiryo UI" panose="020B0604030504040204" pitchFamily="50" charset="-128"/>
                <a:ea typeface="Meiryo UI" panose="020B0604030504040204" pitchFamily="50" charset="-128"/>
                <a:cs typeface="+mn-lt"/>
              </a:rPr>
              <a:t>日経</a:t>
            </a:r>
            <a:r>
              <a:rPr lang="en-US" altLang="ja-JP" sz="2000" dirty="0">
                <a:solidFill>
                  <a:srgbClr val="FF0000"/>
                </a:solidFill>
                <a:latin typeface="Meiryo UI" panose="020B0604030504040204" pitchFamily="50" charset="-128"/>
                <a:ea typeface="Meiryo UI" panose="020B0604030504040204" pitchFamily="50" charset="-128"/>
                <a:cs typeface="+mn-lt"/>
              </a:rPr>
              <a:t>STOCK</a:t>
            </a:r>
            <a:r>
              <a:rPr lang="ja-JP" altLang="en-US" sz="2000" dirty="0">
                <a:solidFill>
                  <a:srgbClr val="FF0000"/>
                </a:solidFill>
                <a:latin typeface="Meiryo UI" panose="020B0604030504040204" pitchFamily="50" charset="-128"/>
                <a:ea typeface="Meiryo UI" panose="020B0604030504040204" pitchFamily="50" charset="-128"/>
                <a:cs typeface="+mn-lt"/>
              </a:rPr>
              <a:t>リーグ・レポート書式の基本構成と解説</a:t>
            </a:r>
            <a:endParaRPr lang="ja-JP" sz="2000" dirty="0">
              <a:solidFill>
                <a:srgbClr val="FF0000"/>
              </a:solidFill>
              <a:latin typeface="Meiryo UI" panose="020B0604030504040204" pitchFamily="50" charset="-128"/>
              <a:ea typeface="Meiryo UI" panose="020B0604030504040204" pitchFamily="50" charset="-128"/>
              <a:cs typeface="Calibri"/>
            </a:endParaRPr>
          </a:p>
        </p:txBody>
      </p:sp>
      <p:sp>
        <p:nvSpPr>
          <p:cNvPr id="3" name="四角形吹き出し 3">
            <a:extLst>
              <a:ext uri="{FF2B5EF4-FFF2-40B4-BE49-F238E27FC236}">
                <a16:creationId xmlns:a16="http://schemas.microsoft.com/office/drawing/2014/main" id="{DF8A7F54-7836-E5D0-933C-20DD4B5F547F}"/>
              </a:ext>
            </a:extLst>
          </p:cNvPr>
          <p:cNvSpPr/>
          <p:nvPr/>
        </p:nvSpPr>
        <p:spPr>
          <a:xfrm>
            <a:off x="2204829" y="1554777"/>
            <a:ext cx="2605166" cy="1132354"/>
          </a:xfrm>
          <a:prstGeom prst="wedgeRectCallout">
            <a:avLst>
              <a:gd name="adj1" fmla="val -88383"/>
              <a:gd name="adj2" fmla="val -34052"/>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過去の受賞レポートなどを参考に、</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投資テーマやポートフォリオの特長を</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アピールするタイトルを考えよう。</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3294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9C5EB160-BECB-4EE9-8606-90E32CE35FF3}"/>
              </a:ext>
            </a:extLst>
          </p:cNvPr>
          <p:cNvSpPr/>
          <p:nvPr/>
        </p:nvSpPr>
        <p:spPr>
          <a:xfrm>
            <a:off x="443780" y="1166803"/>
            <a:ext cx="5964932" cy="1794109"/>
          </a:xfrm>
          <a:prstGeom prst="rect">
            <a:avLst/>
          </a:prstGeom>
          <a:solidFill>
            <a:srgbClr val="FFFFFF"/>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cs typeface="Calibri"/>
            </a:endParaRPr>
          </a:p>
        </p:txBody>
      </p:sp>
      <p:sp>
        <p:nvSpPr>
          <p:cNvPr id="9" name="正方形/長方形 8">
            <a:extLst>
              <a:ext uri="{FF2B5EF4-FFF2-40B4-BE49-F238E27FC236}">
                <a16:creationId xmlns:a16="http://schemas.microsoft.com/office/drawing/2014/main" id="{D46AD540-DBFD-470B-ABD1-24E5DBB96D6D}"/>
              </a:ext>
            </a:extLst>
          </p:cNvPr>
          <p:cNvSpPr/>
          <p:nvPr/>
        </p:nvSpPr>
        <p:spPr>
          <a:xfrm>
            <a:off x="443780" y="3583612"/>
            <a:ext cx="5964932" cy="5499798"/>
          </a:xfrm>
          <a:prstGeom prst="rect">
            <a:avLst/>
          </a:prstGeom>
          <a:solidFill>
            <a:srgbClr val="FFFFFF"/>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cs typeface="Calibri"/>
            </a:endParaRPr>
          </a:p>
        </p:txBody>
      </p:sp>
      <p:sp>
        <p:nvSpPr>
          <p:cNvPr id="12" name="テキスト ボックス 11">
            <a:extLst>
              <a:ext uri="{FF2B5EF4-FFF2-40B4-BE49-F238E27FC236}">
                <a16:creationId xmlns:a16="http://schemas.microsoft.com/office/drawing/2014/main" id="{660D5E69-409F-46FC-950B-46BCFC5B2B68}"/>
              </a:ext>
            </a:extLst>
          </p:cNvPr>
          <p:cNvSpPr txBox="1"/>
          <p:nvPr/>
        </p:nvSpPr>
        <p:spPr>
          <a:xfrm>
            <a:off x="443780" y="685303"/>
            <a:ext cx="5964932"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altLang="en-US" sz="1600" b="1" dirty="0">
                <a:latin typeface="Meiryo UI" panose="020B0604030504040204" pitchFamily="50" charset="-128"/>
                <a:ea typeface="Meiryo UI" panose="020B0604030504040204" pitchFamily="50" charset="-128"/>
                <a:cs typeface="Calibri"/>
              </a:rPr>
              <a:t>要　旨</a:t>
            </a:r>
          </a:p>
        </p:txBody>
      </p:sp>
      <p:sp>
        <p:nvSpPr>
          <p:cNvPr id="13" name="テキスト ボックス 12">
            <a:extLst>
              <a:ext uri="{FF2B5EF4-FFF2-40B4-BE49-F238E27FC236}">
                <a16:creationId xmlns:a16="http://schemas.microsoft.com/office/drawing/2014/main" id="{957A10B8-315E-487D-A885-5E80B72EF5BE}"/>
              </a:ext>
            </a:extLst>
          </p:cNvPr>
          <p:cNvSpPr txBox="1"/>
          <p:nvPr/>
        </p:nvSpPr>
        <p:spPr>
          <a:xfrm>
            <a:off x="443780" y="3102112"/>
            <a:ext cx="5964932"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altLang="en-US" sz="1600" b="1" dirty="0">
                <a:latin typeface="Meiryo UI" panose="020B0604030504040204" pitchFamily="50" charset="-128"/>
                <a:ea typeface="Meiryo UI" panose="020B0604030504040204" pitchFamily="50" charset="-128"/>
                <a:cs typeface="Calibri"/>
              </a:rPr>
              <a:t>目　次</a:t>
            </a:r>
          </a:p>
        </p:txBody>
      </p:sp>
      <p:sp>
        <p:nvSpPr>
          <p:cNvPr id="2" name="四角形吹き出し 3">
            <a:extLst>
              <a:ext uri="{FF2B5EF4-FFF2-40B4-BE49-F238E27FC236}">
                <a16:creationId xmlns:a16="http://schemas.microsoft.com/office/drawing/2014/main" id="{1EBE722E-677F-F378-2970-491C1F1F22CA}"/>
              </a:ext>
            </a:extLst>
          </p:cNvPr>
          <p:cNvSpPr/>
          <p:nvPr/>
        </p:nvSpPr>
        <p:spPr>
          <a:xfrm>
            <a:off x="1276080" y="1424688"/>
            <a:ext cx="3635778" cy="790835"/>
          </a:xfrm>
          <a:prstGeom prst="wedgeRectCallout">
            <a:avLst>
              <a:gd name="adj1" fmla="val -61518"/>
              <a:gd name="adj2" fmla="val -53814"/>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投資テーマと投資先の選定理由、日経</a:t>
            </a:r>
            <a:r>
              <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STOCK</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リーグを通して学んだことなどを中心に、ポイントを簡潔にまとめよう。</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24470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DD2B1F89-827A-482C-AF55-5D919DD011C1}"/>
              </a:ext>
            </a:extLst>
          </p:cNvPr>
          <p:cNvSpPr txBox="1"/>
          <p:nvPr/>
        </p:nvSpPr>
        <p:spPr>
          <a:xfrm>
            <a:off x="531485" y="1800086"/>
            <a:ext cx="5874965"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sz="1200" b="1" dirty="0">
                <a:latin typeface="Meiryo UI" panose="020B0604030504040204" pitchFamily="50" charset="-128"/>
                <a:ea typeface="Meiryo UI" panose="020B0604030504040204" pitchFamily="50" charset="-128"/>
                <a:cs typeface="+mn-lt"/>
              </a:rPr>
              <a:t>１－１</a:t>
            </a:r>
            <a:r>
              <a:rPr lang="ja-JP" sz="1200" dirty="0">
                <a:latin typeface="Meiryo UI" panose="020B0604030504040204" pitchFamily="50" charset="-128"/>
                <a:ea typeface="Meiryo UI" panose="020B0604030504040204" pitchFamily="50" charset="-128"/>
                <a:cs typeface="+mn-lt"/>
              </a:rPr>
              <a:t>】日常生活や社会全体をめぐって注目される</a:t>
            </a:r>
            <a:r>
              <a:rPr lang="ja-JP" altLang="en-US" sz="1200" dirty="0">
                <a:latin typeface="Meiryo UI" panose="020B0604030504040204" pitchFamily="50" charset="-128"/>
                <a:ea typeface="Meiryo UI" panose="020B0604030504040204" pitchFamily="50" charset="-128"/>
                <a:cs typeface="+mn-lt"/>
              </a:rPr>
              <a:t>最近の動き</a:t>
            </a:r>
            <a:r>
              <a:rPr lang="ja-JP" sz="1200" dirty="0">
                <a:latin typeface="Meiryo UI" panose="020B0604030504040204" pitchFamily="50" charset="-128"/>
                <a:ea typeface="Meiryo UI" panose="020B0604030504040204" pitchFamily="50" charset="-128"/>
                <a:cs typeface="+mn-lt"/>
              </a:rPr>
              <a:t>や、</a:t>
            </a:r>
            <a:r>
              <a:rPr lang="ja-JP" altLang="en-US" sz="1200" dirty="0">
                <a:latin typeface="Meiryo UI" panose="020B0604030504040204" pitchFamily="50" charset="-128"/>
                <a:ea typeface="Meiryo UI" panose="020B0604030504040204" pitchFamily="50" charset="-128"/>
                <a:cs typeface="+mn-lt"/>
              </a:rPr>
              <a:t>私たちが直面してい</a:t>
            </a:r>
            <a:r>
              <a:rPr lang="ja-JP" sz="1200" dirty="0">
                <a:latin typeface="Meiryo UI" panose="020B0604030504040204" pitchFamily="50" charset="-128"/>
                <a:ea typeface="Meiryo UI" panose="020B0604030504040204" pitchFamily="50" charset="-128"/>
                <a:cs typeface="+mn-lt"/>
              </a:rPr>
              <a:t>る様々な社会的課題の中から、自分たちが特に重要と考える事項をいくつか選び、その理由と経済や企業活動への影響をまと</a:t>
            </a:r>
            <a:r>
              <a:rPr lang="ja-JP" altLang="en-US" sz="1200" dirty="0">
                <a:latin typeface="Meiryo UI" panose="020B0604030504040204" pitchFamily="50" charset="-128"/>
                <a:ea typeface="Meiryo UI" panose="020B0604030504040204" pitchFamily="50" charset="-128"/>
                <a:cs typeface="+mn-lt"/>
              </a:rPr>
              <a:t>め</a:t>
            </a:r>
            <a:r>
              <a:rPr lang="ja-JP" sz="1200" dirty="0">
                <a:latin typeface="Meiryo UI" panose="020B0604030504040204" pitchFamily="50" charset="-128"/>
                <a:ea typeface="Meiryo UI" panose="020B0604030504040204" pitchFamily="50" charset="-128"/>
                <a:cs typeface="+mn-lt"/>
              </a:rPr>
              <a:t>てみよ</a:t>
            </a:r>
            <a:r>
              <a:rPr lang="ja-JP" altLang="en-US" sz="1200" dirty="0">
                <a:latin typeface="Meiryo UI" panose="020B0604030504040204" pitchFamily="50" charset="-128"/>
                <a:ea typeface="Meiryo UI" panose="020B0604030504040204" pitchFamily="50" charset="-128"/>
                <a:cs typeface="+mn-lt"/>
              </a:rPr>
              <a:t>う</a:t>
            </a:r>
            <a:r>
              <a:rPr lang="ja-JP" sz="1200" dirty="0">
                <a:latin typeface="Meiryo UI" panose="020B0604030504040204" pitchFamily="50" charset="-128"/>
                <a:ea typeface="Meiryo UI" panose="020B0604030504040204" pitchFamily="50" charset="-128"/>
                <a:cs typeface="+mn-lt"/>
              </a:rPr>
              <a:t>。</a:t>
            </a:r>
            <a:endParaRPr lang="ja-JP" dirty="0">
              <a:latin typeface="Meiryo UI" panose="020B0604030504040204" pitchFamily="50" charset="-128"/>
              <a:ea typeface="Meiryo UI" panose="020B0604030504040204" pitchFamily="50" charset="-128"/>
              <a:cs typeface="+mn-lt"/>
            </a:endParaRPr>
          </a:p>
        </p:txBody>
      </p:sp>
      <p:graphicFrame>
        <p:nvGraphicFramePr>
          <p:cNvPr id="27" name="表 26">
            <a:extLst>
              <a:ext uri="{FF2B5EF4-FFF2-40B4-BE49-F238E27FC236}">
                <a16:creationId xmlns:a16="http://schemas.microsoft.com/office/drawing/2014/main" id="{94809CDB-B0B5-4883-937D-BA366B0AA437}"/>
              </a:ext>
            </a:extLst>
          </p:cNvPr>
          <p:cNvGraphicFramePr>
            <a:graphicFrameLocks noGrp="1"/>
          </p:cNvGraphicFramePr>
          <p:nvPr>
            <p:extLst>
              <p:ext uri="{D42A27DB-BD31-4B8C-83A1-F6EECF244321}">
                <p14:modId xmlns:p14="http://schemas.microsoft.com/office/powerpoint/2010/main" val="319587616"/>
              </p:ext>
            </p:extLst>
          </p:nvPr>
        </p:nvGraphicFramePr>
        <p:xfrm>
          <a:off x="528365" y="2596001"/>
          <a:ext cx="5874965" cy="3911740"/>
        </p:xfrm>
        <a:graphic>
          <a:graphicData uri="http://schemas.openxmlformats.org/drawingml/2006/table">
            <a:tbl>
              <a:tblPr firstRow="1" bandRow="1">
                <a:tableStyleId>{5940675A-B579-460E-94D1-54222C63F5DA}</a:tableStyleId>
              </a:tblPr>
              <a:tblGrid>
                <a:gridCol w="1439069">
                  <a:extLst>
                    <a:ext uri="{9D8B030D-6E8A-4147-A177-3AD203B41FA5}">
                      <a16:colId xmlns:a16="http://schemas.microsoft.com/office/drawing/2014/main" val="3274344578"/>
                    </a:ext>
                  </a:extLst>
                </a:gridCol>
                <a:gridCol w="2077008">
                  <a:extLst>
                    <a:ext uri="{9D8B030D-6E8A-4147-A177-3AD203B41FA5}">
                      <a16:colId xmlns:a16="http://schemas.microsoft.com/office/drawing/2014/main" val="1892865186"/>
                    </a:ext>
                  </a:extLst>
                </a:gridCol>
                <a:gridCol w="2358888">
                  <a:extLst>
                    <a:ext uri="{9D8B030D-6E8A-4147-A177-3AD203B41FA5}">
                      <a16:colId xmlns:a16="http://schemas.microsoft.com/office/drawing/2014/main" val="1155121053"/>
                    </a:ext>
                  </a:extLst>
                </a:gridCol>
              </a:tblGrid>
              <a:tr h="297511">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課題</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選んだ理由</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経済や企業活動への影響</a:t>
                      </a:r>
                    </a:p>
                  </a:txBody>
                  <a:tcPr marL="38100" marR="38100" marT="38100" marB="38100" anchor="ctr">
                    <a:solidFill>
                      <a:schemeClr val="bg1">
                        <a:lumMod val="85000"/>
                      </a:schemeClr>
                    </a:solidFill>
                  </a:tcPr>
                </a:tc>
                <a:extLst>
                  <a:ext uri="{0D108BD9-81ED-4DB2-BD59-A6C34878D82A}">
                    <a16:rowId xmlns:a16="http://schemas.microsoft.com/office/drawing/2014/main" val="1654100480"/>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3016838716"/>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2104768072"/>
                  </a:ext>
                </a:extLst>
              </a:tr>
              <a:tr h="1204743">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tc>
                  <a:txBody>
                    <a:bodyPr/>
                    <a:lstStyle/>
                    <a:p>
                      <a:endParaRPr lang="ja-JP" altLang="en-US" sz="1200" dirty="0">
                        <a:effectLst/>
                        <a:latin typeface="Helvetica"/>
                        <a:ea typeface="Meiryo UI" panose="020B0604030504040204" pitchFamily="50" charset="-128"/>
                      </a:endParaRPr>
                    </a:p>
                  </a:txBody>
                  <a:tcPr marL="38100" marR="38100" marT="38100" marB="38100" anchor="ctr"/>
                </a:tc>
                <a:extLst>
                  <a:ext uri="{0D108BD9-81ED-4DB2-BD59-A6C34878D82A}">
                    <a16:rowId xmlns:a16="http://schemas.microsoft.com/office/drawing/2014/main" val="2117226379"/>
                  </a:ext>
                </a:extLst>
              </a:tr>
            </a:tbl>
          </a:graphicData>
        </a:graphic>
      </p:graphicFrame>
      <p:sp>
        <p:nvSpPr>
          <p:cNvPr id="30" name="テキスト ボックス 29">
            <a:extLst>
              <a:ext uri="{FF2B5EF4-FFF2-40B4-BE49-F238E27FC236}">
                <a16:creationId xmlns:a16="http://schemas.microsoft.com/office/drawing/2014/main" id="{3F2FDC59-FE1B-4423-8CB4-2E2162E67FBA}"/>
              </a:ext>
            </a:extLst>
          </p:cNvPr>
          <p:cNvSpPr txBox="1"/>
          <p:nvPr/>
        </p:nvSpPr>
        <p:spPr>
          <a:xfrm>
            <a:off x="528365" y="472477"/>
            <a:ext cx="5874965" cy="41947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ct val="150000"/>
              </a:lnSpc>
            </a:pPr>
            <a:r>
              <a:rPr lang="ja-JP" sz="1600" b="1" dirty="0">
                <a:latin typeface="Meiryo UI" panose="020B0604030504040204" pitchFamily="50" charset="-128"/>
                <a:ea typeface="Meiryo UI" panose="020B0604030504040204" pitchFamily="50" charset="-128"/>
              </a:rPr>
              <a:t>１．暮らしや社会の変化と経済との関係</a:t>
            </a:r>
            <a:endParaRPr lang="ja-JP" altLang="en-US" sz="1600" dirty="0">
              <a:latin typeface="Meiryo UI" panose="020B0604030504040204" pitchFamily="50" charset="-128"/>
              <a:ea typeface="Meiryo UI" panose="020B0604030504040204" pitchFamily="50" charset="-128"/>
              <a:cs typeface="Calibri"/>
            </a:endParaRPr>
          </a:p>
        </p:txBody>
      </p:sp>
      <p:sp>
        <p:nvSpPr>
          <p:cNvPr id="3" name="テキスト ボックス 2">
            <a:extLst>
              <a:ext uri="{FF2B5EF4-FFF2-40B4-BE49-F238E27FC236}">
                <a16:creationId xmlns:a16="http://schemas.microsoft.com/office/drawing/2014/main" id="{194862F4-7001-4837-4F58-FC8BDB713091}"/>
              </a:ext>
            </a:extLst>
          </p:cNvPr>
          <p:cNvSpPr txBox="1"/>
          <p:nvPr/>
        </p:nvSpPr>
        <p:spPr>
          <a:xfrm>
            <a:off x="528365" y="894297"/>
            <a:ext cx="5874965" cy="830997"/>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基礎学習</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2.</a:t>
            </a:r>
            <a:r>
              <a:rPr lang="ja-JP" altLang="en-US" sz="1200" dirty="0">
                <a:solidFill>
                  <a:srgbClr val="FF0000"/>
                </a:solidFill>
                <a:latin typeface="Meiryo UI" panose="020B0604030504040204" pitchFamily="50" charset="-128"/>
                <a:ea typeface="Meiryo UI" panose="020B0604030504040204" pitchFamily="50" charset="-128"/>
                <a:cs typeface="+mn-lt"/>
              </a:rPr>
              <a:t>社会の変化から経済を考える／</a:t>
            </a:r>
            <a:r>
              <a:rPr lang="en-US" altLang="ja-JP" sz="1200" dirty="0">
                <a:solidFill>
                  <a:srgbClr val="FF0000"/>
                </a:solidFill>
                <a:latin typeface="Meiryo UI" panose="020B0604030504040204" pitchFamily="50" charset="-128"/>
                <a:ea typeface="Meiryo UI" panose="020B0604030504040204" pitchFamily="50" charset="-128"/>
                <a:cs typeface="+mn-lt"/>
              </a:rPr>
              <a:t>3.</a:t>
            </a:r>
            <a:r>
              <a:rPr lang="ja-JP" altLang="en-US" sz="1200" dirty="0">
                <a:solidFill>
                  <a:srgbClr val="FF0000"/>
                </a:solidFill>
                <a:latin typeface="Meiryo UI" panose="020B0604030504040204" pitchFamily="50" charset="-128"/>
                <a:ea typeface="Meiryo UI" panose="020B0604030504040204" pitchFamily="50" charset="-128"/>
                <a:cs typeface="+mn-lt"/>
              </a:rPr>
              <a:t>グローバルな課題から経済を考える／</a:t>
            </a:r>
            <a:r>
              <a:rPr lang="en-US" altLang="ja-JP" sz="1200" dirty="0">
                <a:solidFill>
                  <a:srgbClr val="FF0000"/>
                </a:solidFill>
                <a:latin typeface="Meiryo UI" panose="020B0604030504040204" pitchFamily="50" charset="-128"/>
                <a:ea typeface="Meiryo UI" panose="020B0604030504040204" pitchFamily="50" charset="-128"/>
                <a:cs typeface="+mn-lt"/>
              </a:rPr>
              <a:t>4.</a:t>
            </a:r>
            <a:r>
              <a:rPr lang="ja-JP" altLang="en-US" sz="1200" dirty="0">
                <a:solidFill>
                  <a:srgbClr val="FF0000"/>
                </a:solidFill>
                <a:latin typeface="Meiryo UI" panose="020B0604030504040204" pitchFamily="50" charset="-128"/>
                <a:ea typeface="Meiryo UI" panose="020B0604030504040204" pitchFamily="50" charset="-128"/>
                <a:cs typeface="+mn-lt"/>
              </a:rPr>
              <a:t>持続可能な開発目標（</a:t>
            </a:r>
            <a:r>
              <a:rPr lang="en-US" altLang="ja-JP" sz="1200" dirty="0">
                <a:solidFill>
                  <a:srgbClr val="FF0000"/>
                </a:solidFill>
                <a:latin typeface="Meiryo UI" panose="020B0604030504040204" pitchFamily="50" charset="-128"/>
                <a:ea typeface="Meiryo UI" panose="020B0604030504040204" pitchFamily="50" charset="-128"/>
                <a:cs typeface="+mn-lt"/>
              </a:rPr>
              <a:t>SDGs</a:t>
            </a:r>
            <a:r>
              <a:rPr lang="ja-JP" altLang="en-US" sz="1200" dirty="0">
                <a:solidFill>
                  <a:srgbClr val="FF0000"/>
                </a:solidFill>
                <a:latin typeface="Meiryo UI" panose="020B0604030504040204" pitchFamily="50" charset="-128"/>
                <a:ea typeface="Meiryo UI" panose="020B0604030504040204" pitchFamily="50" charset="-128"/>
                <a:cs typeface="+mn-lt"/>
              </a:rPr>
              <a:t>）からその先へ／</a:t>
            </a:r>
            <a:r>
              <a:rPr lang="en-US" altLang="ja-JP" sz="1200" dirty="0">
                <a:solidFill>
                  <a:srgbClr val="FF0000"/>
                </a:solidFill>
                <a:latin typeface="Meiryo UI" panose="020B0604030504040204" pitchFamily="50" charset="-128"/>
                <a:ea typeface="Meiryo UI" panose="020B0604030504040204" pitchFamily="50" charset="-128"/>
                <a:cs typeface="+mn-lt"/>
              </a:rPr>
              <a:t>5.</a:t>
            </a:r>
            <a:r>
              <a:rPr lang="ja-JP" altLang="en-US" sz="1200" dirty="0">
                <a:solidFill>
                  <a:srgbClr val="FF0000"/>
                </a:solidFill>
                <a:latin typeface="Meiryo UI" panose="020B0604030504040204" pitchFamily="50" charset="-128"/>
                <a:ea typeface="Meiryo UI" panose="020B0604030504040204" pitchFamily="50" charset="-128"/>
                <a:cs typeface="+mn-lt"/>
              </a:rPr>
              <a:t>経済の動きを読み解くための基礎知識</a:t>
            </a:r>
            <a:endParaRPr lang="en-US" altLang="ja-JP" sz="1200" dirty="0">
              <a:solidFill>
                <a:srgbClr val="FF0000"/>
              </a:solidFill>
              <a:latin typeface="Meiryo UI" panose="020B0604030504040204" pitchFamily="50" charset="-128"/>
              <a:ea typeface="Meiryo UI" panose="020B0604030504040204" pitchFamily="50" charset="-128"/>
              <a:cs typeface="+mn-lt"/>
            </a:endParaRP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1.</a:t>
            </a:r>
            <a:r>
              <a:rPr lang="ja-JP" altLang="en-US" sz="1200" dirty="0">
                <a:solidFill>
                  <a:srgbClr val="FF0000"/>
                </a:solidFill>
                <a:latin typeface="Meiryo UI" panose="020B0604030504040204" pitchFamily="50" charset="-128"/>
                <a:ea typeface="Meiryo UI" panose="020B0604030504040204" pitchFamily="50" charset="-128"/>
                <a:cs typeface="+mn-lt"/>
              </a:rPr>
              <a:t>投資テーマ選定のポイント</a:t>
            </a:r>
            <a:endParaRPr lang="ja-JP" dirty="0">
              <a:latin typeface="Meiryo UI" panose="020B0604030504040204" pitchFamily="50" charset="-128"/>
              <a:ea typeface="Meiryo UI" panose="020B0604030504040204" pitchFamily="50" charset="-128"/>
              <a:cs typeface="+mn-lt"/>
            </a:endParaRPr>
          </a:p>
        </p:txBody>
      </p:sp>
      <p:sp>
        <p:nvSpPr>
          <p:cNvPr id="4" name="四角形吹き出し 3">
            <a:extLst>
              <a:ext uri="{FF2B5EF4-FFF2-40B4-BE49-F238E27FC236}">
                <a16:creationId xmlns:a16="http://schemas.microsoft.com/office/drawing/2014/main" id="{FC49C095-56FF-995E-9786-AF8CC617F049}"/>
              </a:ext>
            </a:extLst>
          </p:cNvPr>
          <p:cNvSpPr/>
          <p:nvPr/>
        </p:nvSpPr>
        <p:spPr>
          <a:xfrm>
            <a:off x="1537528" y="6867808"/>
            <a:ext cx="4573701" cy="2476212"/>
          </a:xfrm>
          <a:prstGeom prst="wedgeRectCallout">
            <a:avLst>
              <a:gd name="adj1" fmla="val -61518"/>
              <a:gd name="adj2" fmla="val -53814"/>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＜身近な暮らしや自分たちの関心に関連した事項例＞</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○ゲーム・エンターテイメント　 ○ファッション・美容　 ○スポーツ</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○食の安全　○フードロス　○観光・インバウンド　○</a:t>
            </a:r>
            <a:r>
              <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AI</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他</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＜地域や日本全体に関わるテーマ・課題例＞</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○医療・福祉・介護　○先端技術・テクノロジー　○地域活性化　</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○復興支援・防災　　○少子高齢化　　○働き方改革　</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○循環型社会　 ○貧困　　○物流　他</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＜グローバルな課題例＞</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○持続可能な開発目標（</a:t>
            </a:r>
            <a:r>
              <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SDGs</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○地球環境問題 　○人口問題　 </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　○食糧問題　 ○資源・エネルギー 　○水　　</a:t>
            </a:r>
            <a:r>
              <a:rPr lang="ja-JP" altLang="en-US" sz="1100"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〇</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感染症対策　　　他</a:t>
            </a:r>
          </a:p>
        </p:txBody>
      </p:sp>
    </p:spTree>
    <p:extLst>
      <p:ext uri="{BB962C8B-B14F-4D97-AF65-F5344CB8AC3E}">
        <p14:creationId xmlns:p14="http://schemas.microsoft.com/office/powerpoint/2010/main" val="1430065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a:extLst>
              <a:ext uri="{FF2B5EF4-FFF2-40B4-BE49-F238E27FC236}">
                <a16:creationId xmlns:a16="http://schemas.microsoft.com/office/drawing/2014/main" id="{AD60CB2F-3C28-4FF9-88A4-289A2F2024FA}"/>
              </a:ext>
            </a:extLst>
          </p:cNvPr>
          <p:cNvSpPr txBox="1"/>
          <p:nvPr/>
        </p:nvSpPr>
        <p:spPr>
          <a:xfrm>
            <a:off x="2057400" y="520700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n-US" altLang="ja-JP">
              <a:solidFill>
                <a:srgbClr val="000000"/>
              </a:solidFill>
              <a:latin typeface="Meiryo UI" panose="020B0604030504040204" pitchFamily="50" charset="-128"/>
              <a:ea typeface="Meiryo UI" panose="020B0604030504040204" pitchFamily="50" charset="-128"/>
              <a:cs typeface="Times"/>
            </a:endParaRPr>
          </a:p>
          <a:p>
            <a:pPr algn="just"/>
            <a:endParaRPr lang="en-US" altLang="ja-JP">
              <a:solidFill>
                <a:srgbClr val="000000"/>
              </a:solidFill>
              <a:latin typeface="Meiryo UI" panose="020B0604030504040204" pitchFamily="50" charset="-128"/>
              <a:ea typeface="Meiryo UI" panose="020B0604030504040204" pitchFamily="50" charset="-128"/>
              <a:cs typeface="Times"/>
            </a:endParaRPr>
          </a:p>
        </p:txBody>
      </p:sp>
      <p:sp>
        <p:nvSpPr>
          <p:cNvPr id="34" name="テキスト ボックス 33">
            <a:extLst>
              <a:ext uri="{FF2B5EF4-FFF2-40B4-BE49-F238E27FC236}">
                <a16:creationId xmlns:a16="http://schemas.microsoft.com/office/drawing/2014/main" id="{22B0803A-0073-481E-AE65-9A88185B7661}"/>
              </a:ext>
            </a:extLst>
          </p:cNvPr>
          <p:cNvSpPr txBox="1"/>
          <p:nvPr/>
        </p:nvSpPr>
        <p:spPr>
          <a:xfrm>
            <a:off x="466884" y="1434443"/>
            <a:ext cx="5975169"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b="1" dirty="0">
                <a:latin typeface="Meiryo UI" panose="020B0604030504040204" pitchFamily="50" charset="-128"/>
                <a:ea typeface="Meiryo UI" panose="020B0604030504040204" pitchFamily="50" charset="-128"/>
                <a:cs typeface="+mn-lt"/>
              </a:rPr>
              <a:t>２－１</a:t>
            </a:r>
            <a:r>
              <a:rPr lang="en-US" altLang="ja-JP" sz="1200" dirty="0">
                <a:latin typeface="Meiryo UI" panose="020B0604030504040204" pitchFamily="50" charset="-128"/>
                <a:ea typeface="Meiryo UI" panose="020B0604030504040204" pitchFamily="50" charset="-128"/>
                <a:cs typeface="+mn-lt"/>
              </a:rPr>
              <a:t>】</a:t>
            </a:r>
            <a:r>
              <a:rPr lang="ja-JP" sz="1200" dirty="0">
                <a:latin typeface="Meiryo UI" panose="020B0604030504040204" pitchFamily="50" charset="-128"/>
                <a:ea typeface="Meiryo UI" panose="020B0604030504040204" pitchFamily="50" charset="-128"/>
                <a:cs typeface="+mn-lt"/>
              </a:rPr>
              <a:t>１－１でまとめたことなどを基にしな</a:t>
            </a:r>
            <a:r>
              <a:rPr lang="ja-JP" altLang="en-US" sz="1200" dirty="0">
                <a:latin typeface="Meiryo UI" panose="020B0604030504040204" pitchFamily="50" charset="-128"/>
                <a:ea typeface="Meiryo UI" panose="020B0604030504040204" pitchFamily="50" charset="-128"/>
                <a:cs typeface="+mn-lt"/>
              </a:rPr>
              <a:t>が</a:t>
            </a:r>
            <a:r>
              <a:rPr lang="ja-JP" sz="1200" dirty="0">
                <a:latin typeface="Meiryo UI" panose="020B0604030504040204" pitchFamily="50" charset="-128"/>
                <a:ea typeface="Meiryo UI" panose="020B0604030504040204" pitchFamily="50" charset="-128"/>
                <a:cs typeface="+mn-lt"/>
              </a:rPr>
              <a:t>ら、</a:t>
            </a:r>
            <a:r>
              <a:rPr lang="ja-JP" altLang="en-US" sz="1200" dirty="0">
                <a:latin typeface="Meiryo UI" panose="020B0604030504040204" pitchFamily="50" charset="-128"/>
                <a:ea typeface="Meiryo UI" panose="020B0604030504040204" pitchFamily="50" charset="-128"/>
                <a:cs typeface="+mn-lt"/>
              </a:rPr>
              <a:t>「今後成長が見込まれる</a:t>
            </a:r>
            <a:r>
              <a:rPr lang="ja-JP" sz="1200" dirty="0">
                <a:latin typeface="Meiryo UI" panose="020B0604030504040204" pitchFamily="50" charset="-128"/>
                <a:ea typeface="Meiryo UI" panose="020B0604030504040204" pitchFamily="50" charset="-128"/>
                <a:cs typeface="+mn-lt"/>
              </a:rPr>
              <a:t>分</a:t>
            </a:r>
            <a:r>
              <a:rPr lang="ja-JP" altLang="en-US" sz="1200" dirty="0">
                <a:latin typeface="Meiryo UI" panose="020B0604030504040204" pitchFamily="50" charset="-128"/>
                <a:ea typeface="Meiryo UI" panose="020B0604030504040204" pitchFamily="50" charset="-128"/>
                <a:cs typeface="+mn-lt"/>
              </a:rPr>
              <a:t>野」または「投資してみ</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い企業」</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ついて</a:t>
            </a:r>
            <a:r>
              <a:rPr lang="ja-JP" sz="1200" dirty="0">
                <a:latin typeface="Meiryo UI" panose="020B0604030504040204" pitchFamily="50" charset="-128"/>
                <a:ea typeface="Meiryo UI" panose="020B0604030504040204" pitchFamily="50" charset="-128"/>
                <a:cs typeface="+mn-lt"/>
              </a:rPr>
              <a:t>考え</a:t>
            </a:r>
            <a:r>
              <a:rPr lang="ja-JP" altLang="en-US" sz="1200" dirty="0">
                <a:latin typeface="Meiryo UI" panose="020B0604030504040204" pitchFamily="50" charset="-128"/>
                <a:ea typeface="Meiryo UI" panose="020B0604030504040204" pitchFamily="50" charset="-128"/>
                <a:cs typeface="+mn-lt"/>
              </a:rPr>
              <a:t>、それに関連す</a:t>
            </a:r>
            <a:r>
              <a:rPr lang="ja-JP" sz="1200" dirty="0">
                <a:latin typeface="Meiryo UI" panose="020B0604030504040204" pitchFamily="50" charset="-128"/>
                <a:ea typeface="Meiryo UI" panose="020B0604030504040204" pitchFamily="50" charset="-128"/>
                <a:cs typeface="+mn-lt"/>
              </a:rPr>
              <a:t>る</a:t>
            </a:r>
            <a:r>
              <a:rPr lang="ja-JP" altLang="en-US" sz="1200" dirty="0">
                <a:latin typeface="Meiryo UI" panose="020B0604030504040204" pitchFamily="50" charset="-128"/>
                <a:ea typeface="Meiryo UI" panose="020B0604030504040204" pitchFamily="50" charset="-128"/>
                <a:cs typeface="+mn-lt"/>
              </a:rPr>
              <a:t>記</a:t>
            </a:r>
            <a:r>
              <a:rPr lang="ja-JP" sz="1200" dirty="0">
                <a:latin typeface="Meiryo UI" panose="020B0604030504040204" pitchFamily="50" charset="-128"/>
                <a:ea typeface="Meiryo UI" panose="020B0604030504040204" pitchFamily="50" charset="-128"/>
                <a:cs typeface="+mn-lt"/>
              </a:rPr>
              <a:t>事</a:t>
            </a:r>
            <a:r>
              <a:rPr lang="ja-JP" altLang="en-US" sz="1200" dirty="0">
                <a:latin typeface="Meiryo UI" panose="020B0604030504040204" pitchFamily="50" charset="-128"/>
                <a:ea typeface="Meiryo UI" panose="020B0604030504040204" pitchFamily="50" charset="-128"/>
                <a:cs typeface="+mn-lt"/>
              </a:rPr>
              <a:t>や情報</a:t>
            </a:r>
            <a:r>
              <a:rPr lang="ja-JP" sz="1200" dirty="0">
                <a:latin typeface="Meiryo UI" panose="020B0604030504040204" pitchFamily="50" charset="-128"/>
                <a:ea typeface="Meiryo UI" panose="020B0604030504040204" pitchFamily="50" charset="-128"/>
                <a:cs typeface="+mn-lt"/>
              </a:rPr>
              <a:t>をいくつか選び</a:t>
            </a:r>
            <a:r>
              <a:rPr lang="ja-JP" altLang="en-US" sz="1200" dirty="0">
                <a:latin typeface="Meiryo UI" panose="020B0604030504040204" pitchFamily="50" charset="-128"/>
                <a:ea typeface="Meiryo UI" panose="020B0604030504040204" pitchFamily="50" charset="-128"/>
                <a:cs typeface="+mn-lt"/>
              </a:rPr>
              <a:t>出し</a:t>
            </a:r>
            <a:r>
              <a:rPr lang="ja-JP" sz="1200" dirty="0">
                <a:latin typeface="Meiryo UI" panose="020B0604030504040204" pitchFamily="50" charset="-128"/>
                <a:ea typeface="Meiryo UI" panose="020B0604030504040204" pitchFamily="50" charset="-128"/>
                <a:cs typeface="+mn-lt"/>
              </a:rPr>
              <a:t>てみよう。</a:t>
            </a:r>
            <a:endParaRPr lang="ja-JP" altLang="en-US" dirty="0">
              <a:latin typeface="Meiryo UI" panose="020B0604030504040204" pitchFamily="50" charset="-128"/>
              <a:ea typeface="Meiryo UI" panose="020B0604030504040204" pitchFamily="50" charset="-128"/>
              <a:cs typeface="+mn-lt"/>
            </a:endParaRPr>
          </a:p>
        </p:txBody>
      </p:sp>
      <p:sp>
        <p:nvSpPr>
          <p:cNvPr id="35" name="テキスト ボックス 34">
            <a:extLst>
              <a:ext uri="{FF2B5EF4-FFF2-40B4-BE49-F238E27FC236}">
                <a16:creationId xmlns:a16="http://schemas.microsoft.com/office/drawing/2014/main" id="{D06460C2-33AC-414C-8A1B-A4B5DDC6F0BE}"/>
              </a:ext>
            </a:extLst>
          </p:cNvPr>
          <p:cNvSpPr txBox="1"/>
          <p:nvPr/>
        </p:nvSpPr>
        <p:spPr>
          <a:xfrm>
            <a:off x="466884" y="493829"/>
            <a:ext cx="5975169"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a:latin typeface="Meiryo UI" panose="020B0604030504040204" pitchFamily="50" charset="-128"/>
                <a:ea typeface="Meiryo UI" panose="020B0604030504040204" pitchFamily="50" charset="-128"/>
                <a:cs typeface="+mn-lt"/>
              </a:rPr>
              <a:t>２</a:t>
            </a:r>
            <a:r>
              <a:rPr lang="ja-JP" sz="1600" b="1">
                <a:latin typeface="Meiryo UI" panose="020B0604030504040204" pitchFamily="50" charset="-128"/>
                <a:ea typeface="Meiryo UI" panose="020B0604030504040204" pitchFamily="50" charset="-128"/>
                <a:cs typeface="+mn-lt"/>
              </a:rPr>
              <a:t>．</a:t>
            </a:r>
            <a:r>
              <a:rPr lang="ja-JP" altLang="en-US" sz="1600" b="1">
                <a:latin typeface="Meiryo UI" panose="020B0604030504040204" pitchFamily="50" charset="-128"/>
                <a:ea typeface="Meiryo UI" panose="020B0604030504040204" pitchFamily="50" charset="-128"/>
                <a:cs typeface="+mn-lt"/>
              </a:rPr>
              <a:t>投資テーマ</a:t>
            </a:r>
            <a:r>
              <a:rPr lang="ja-JP" sz="1600" b="1">
                <a:latin typeface="Meiryo UI" panose="020B0604030504040204" pitchFamily="50" charset="-128"/>
                <a:ea typeface="Meiryo UI" panose="020B0604030504040204" pitchFamily="50" charset="-128"/>
                <a:cs typeface="+mn-lt"/>
              </a:rPr>
              <a:t>の</a:t>
            </a:r>
            <a:r>
              <a:rPr lang="ja-JP" altLang="en-US" sz="1600" b="1">
                <a:latin typeface="Meiryo UI" panose="020B0604030504040204" pitchFamily="50" charset="-128"/>
                <a:ea typeface="Meiryo UI" panose="020B0604030504040204" pitchFamily="50" charset="-128"/>
                <a:cs typeface="+mn-lt"/>
              </a:rPr>
              <a:t>決定</a:t>
            </a:r>
            <a:endParaRPr lang="ja-JP" altLang="en-US">
              <a:latin typeface="Meiryo UI" panose="020B0604030504040204" pitchFamily="50" charset="-128"/>
              <a:ea typeface="Meiryo UI" panose="020B0604030504040204" pitchFamily="50" charset="-128"/>
              <a:cs typeface="Calibri"/>
            </a:endParaRPr>
          </a:p>
        </p:txBody>
      </p:sp>
      <p:graphicFrame>
        <p:nvGraphicFramePr>
          <p:cNvPr id="38" name="表 37">
            <a:extLst>
              <a:ext uri="{FF2B5EF4-FFF2-40B4-BE49-F238E27FC236}">
                <a16:creationId xmlns:a16="http://schemas.microsoft.com/office/drawing/2014/main" id="{915F614C-368C-43EB-B274-3006352994D8}"/>
              </a:ext>
            </a:extLst>
          </p:cNvPr>
          <p:cNvGraphicFramePr>
            <a:graphicFrameLocks noGrp="1"/>
          </p:cNvGraphicFramePr>
          <p:nvPr>
            <p:extLst>
              <p:ext uri="{D42A27DB-BD31-4B8C-83A1-F6EECF244321}">
                <p14:modId xmlns:p14="http://schemas.microsoft.com/office/powerpoint/2010/main" val="3693950740"/>
              </p:ext>
            </p:extLst>
          </p:nvPr>
        </p:nvGraphicFramePr>
        <p:xfrm>
          <a:off x="466884" y="2137310"/>
          <a:ext cx="5975169" cy="2664650"/>
        </p:xfrm>
        <a:graphic>
          <a:graphicData uri="http://schemas.openxmlformats.org/drawingml/2006/table">
            <a:tbl>
              <a:tblPr firstRow="1" bandRow="1">
                <a:tableStyleId>{5940675A-B579-460E-94D1-54222C63F5DA}</a:tableStyleId>
              </a:tblPr>
              <a:tblGrid>
                <a:gridCol w="1046636">
                  <a:extLst>
                    <a:ext uri="{9D8B030D-6E8A-4147-A177-3AD203B41FA5}">
                      <a16:colId xmlns:a16="http://schemas.microsoft.com/office/drawing/2014/main" val="3797054168"/>
                    </a:ext>
                  </a:extLst>
                </a:gridCol>
                <a:gridCol w="665048">
                  <a:extLst>
                    <a:ext uri="{9D8B030D-6E8A-4147-A177-3AD203B41FA5}">
                      <a16:colId xmlns:a16="http://schemas.microsoft.com/office/drawing/2014/main" val="2244240116"/>
                    </a:ext>
                  </a:extLst>
                </a:gridCol>
                <a:gridCol w="861294">
                  <a:extLst>
                    <a:ext uri="{9D8B030D-6E8A-4147-A177-3AD203B41FA5}">
                      <a16:colId xmlns:a16="http://schemas.microsoft.com/office/drawing/2014/main" val="114149603"/>
                    </a:ext>
                  </a:extLst>
                </a:gridCol>
                <a:gridCol w="2011147">
                  <a:extLst>
                    <a:ext uri="{9D8B030D-6E8A-4147-A177-3AD203B41FA5}">
                      <a16:colId xmlns:a16="http://schemas.microsoft.com/office/drawing/2014/main" val="2263877392"/>
                    </a:ext>
                  </a:extLst>
                </a:gridCol>
                <a:gridCol w="1391044">
                  <a:extLst>
                    <a:ext uri="{9D8B030D-6E8A-4147-A177-3AD203B41FA5}">
                      <a16:colId xmlns:a16="http://schemas.microsoft.com/office/drawing/2014/main" val="2423052032"/>
                    </a:ext>
                  </a:extLst>
                </a:gridCol>
              </a:tblGrid>
              <a:tr h="284099">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分野・企業</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日付</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出所</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内容（概要）</a:t>
                      </a:r>
                    </a:p>
                  </a:txBody>
                  <a:tcPr marL="38100" marR="38100" marT="38100" marB="38100" anchor="ctr">
                    <a:solidFill>
                      <a:schemeClr val="bg1">
                        <a:lumMod val="85000"/>
                      </a:schemeClr>
                    </a:solidFill>
                  </a:tcPr>
                </a:tc>
                <a:tc>
                  <a:txBody>
                    <a:bodyPr/>
                    <a:lstStyle/>
                    <a:p>
                      <a:pPr algn="ctr"/>
                      <a:r>
                        <a:rPr lang="ja-JP" altLang="en-US" sz="1200" b="0" dirty="0">
                          <a:solidFill>
                            <a:schemeClr val="tx1"/>
                          </a:solidFill>
                          <a:effectLst/>
                          <a:latin typeface="Meiryo UI" panose="020B0604030504040204" pitchFamily="50" charset="-128"/>
                          <a:ea typeface="Meiryo UI" panose="020B0604030504040204" pitchFamily="50" charset="-128"/>
                        </a:rPr>
                        <a:t>選んだ理由</a:t>
                      </a:r>
                    </a:p>
                  </a:txBody>
                  <a:tcPr marL="38100" marR="38100" marT="38100" marB="38100" anchor="ctr">
                    <a:solidFill>
                      <a:schemeClr val="bg1">
                        <a:lumMod val="85000"/>
                      </a:schemeClr>
                    </a:solidFill>
                  </a:tcPr>
                </a:tc>
                <a:extLst>
                  <a:ext uri="{0D108BD9-81ED-4DB2-BD59-A6C34878D82A}">
                    <a16:rowId xmlns:a16="http://schemas.microsoft.com/office/drawing/2014/main" val="1428765390"/>
                  </a:ext>
                </a:extLst>
              </a:tr>
              <a:tr h="793517">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17661576"/>
                  </a:ext>
                </a:extLst>
              </a:tr>
              <a:tr h="793517">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br>
                        <a:rPr lang="ja-JP" altLang="en-US" sz="1200" dirty="0">
                          <a:effectLst/>
                          <a:latin typeface="Meiryo UI" panose="020B0604030504040204" pitchFamily="50" charset="-128"/>
                          <a:ea typeface="Meiryo UI" panose="020B0604030504040204" pitchFamily="50" charset="-128"/>
                        </a:rPr>
                      </a:br>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50790539"/>
                  </a:ext>
                </a:extLst>
              </a:tr>
              <a:tr h="793517">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257734957"/>
                  </a:ext>
                </a:extLst>
              </a:tr>
            </a:tbl>
          </a:graphicData>
        </a:graphic>
      </p:graphicFrame>
      <p:sp>
        <p:nvSpPr>
          <p:cNvPr id="41" name="テキスト ボックス 40">
            <a:extLst>
              <a:ext uri="{FF2B5EF4-FFF2-40B4-BE49-F238E27FC236}">
                <a16:creationId xmlns:a16="http://schemas.microsoft.com/office/drawing/2014/main" id="{06160403-A391-423B-ACF0-11CC88B4ACF6}"/>
              </a:ext>
            </a:extLst>
          </p:cNvPr>
          <p:cNvSpPr txBox="1"/>
          <p:nvPr/>
        </p:nvSpPr>
        <p:spPr>
          <a:xfrm>
            <a:off x="466593" y="5207000"/>
            <a:ext cx="5975169"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b="1" dirty="0">
                <a:latin typeface="Meiryo UI" panose="020B0604030504040204" pitchFamily="50" charset="-128"/>
                <a:ea typeface="Meiryo UI" panose="020B0604030504040204" pitchFamily="50" charset="-128"/>
                <a:cs typeface="+mn-lt"/>
              </a:rPr>
              <a:t>２－２</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投資してみたいテーマを選び、その理由をまとめよう。</a:t>
            </a:r>
            <a:endParaRPr lang="ja-JP" altLang="en-US" dirty="0">
              <a:latin typeface="Meiryo UI" panose="020B0604030504040204" pitchFamily="50" charset="-128"/>
              <a:ea typeface="Meiryo UI" panose="020B0604030504040204" pitchFamily="50" charset="-128"/>
              <a:cs typeface="+mn-lt"/>
            </a:endParaRPr>
          </a:p>
        </p:txBody>
      </p:sp>
      <p:graphicFrame>
        <p:nvGraphicFramePr>
          <p:cNvPr id="43" name="表 42">
            <a:extLst>
              <a:ext uri="{FF2B5EF4-FFF2-40B4-BE49-F238E27FC236}">
                <a16:creationId xmlns:a16="http://schemas.microsoft.com/office/drawing/2014/main" id="{BF2576CF-F22E-431A-A390-4D60DD3E7959}"/>
              </a:ext>
            </a:extLst>
          </p:cNvPr>
          <p:cNvGraphicFramePr>
            <a:graphicFrameLocks noGrp="1"/>
          </p:cNvGraphicFramePr>
          <p:nvPr>
            <p:extLst>
              <p:ext uri="{D42A27DB-BD31-4B8C-83A1-F6EECF244321}">
                <p14:modId xmlns:p14="http://schemas.microsoft.com/office/powerpoint/2010/main" val="3874855555"/>
              </p:ext>
            </p:extLst>
          </p:nvPr>
        </p:nvGraphicFramePr>
        <p:xfrm>
          <a:off x="466884" y="5615278"/>
          <a:ext cx="5975169" cy="3932128"/>
        </p:xfrm>
        <a:graphic>
          <a:graphicData uri="http://schemas.openxmlformats.org/drawingml/2006/table">
            <a:tbl>
              <a:tblPr firstRow="1" bandRow="1">
                <a:tableStyleId>{5940675A-B579-460E-94D1-54222C63F5DA}</a:tableStyleId>
              </a:tblPr>
              <a:tblGrid>
                <a:gridCol w="5975169">
                  <a:extLst>
                    <a:ext uri="{9D8B030D-6E8A-4147-A177-3AD203B41FA5}">
                      <a16:colId xmlns:a16="http://schemas.microsoft.com/office/drawing/2014/main" val="1057407259"/>
                    </a:ext>
                  </a:extLst>
                </a:gridCol>
              </a:tblGrid>
              <a:tr h="929848">
                <a:tc>
                  <a:txBody>
                    <a:bodyPr/>
                    <a:lstStyle/>
                    <a:p>
                      <a:pPr algn="l"/>
                      <a:r>
                        <a:rPr lang="ja-JP" altLang="en-US" sz="1200" b="1" dirty="0">
                          <a:solidFill>
                            <a:schemeClr val="tx1"/>
                          </a:solidFill>
                          <a:effectLst/>
                          <a:latin typeface="Meiryo UI" panose="020B0604030504040204" pitchFamily="50" charset="-128"/>
                          <a:ea typeface="Meiryo UI" panose="020B0604030504040204" pitchFamily="50" charset="-128"/>
                        </a:rPr>
                        <a:t>投資テーマ</a:t>
                      </a:r>
                    </a:p>
                  </a:txBody>
                  <a:tcPr marL="38100" marR="38100" marT="38100" marB="38100"/>
                </a:tc>
                <a:extLst>
                  <a:ext uri="{0D108BD9-81ED-4DB2-BD59-A6C34878D82A}">
                    <a16:rowId xmlns:a16="http://schemas.microsoft.com/office/drawing/2014/main" val="3510842812"/>
                  </a:ext>
                </a:extLst>
              </a:tr>
              <a:tr h="880034">
                <a:tc>
                  <a:txBody>
                    <a:bodyPr/>
                    <a:lstStyle/>
                    <a:p>
                      <a:pPr algn="l"/>
                      <a:r>
                        <a:rPr lang="ja-JP" altLang="en-US" sz="1200" b="1" dirty="0">
                          <a:solidFill>
                            <a:schemeClr val="tx1"/>
                          </a:solidFill>
                          <a:effectLst/>
                          <a:latin typeface="Meiryo UI" panose="020B0604030504040204" pitchFamily="50" charset="-128"/>
                          <a:ea typeface="Meiryo UI" panose="020B0604030504040204" pitchFamily="50" charset="-128"/>
                        </a:rPr>
                        <a:t>テーマ選定理由</a:t>
                      </a:r>
                      <a:endParaRPr lang="en-US" altLang="ja-JP" sz="1200" b="1"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latin typeface="Meiryo UI" panose="020B0604030504040204" pitchFamily="50" charset="-128"/>
                        <a:ea typeface="Meiryo UI" panose="020B0604030504040204" pitchFamily="50" charset="-128"/>
                      </a:endParaRPr>
                    </a:p>
                    <a:p>
                      <a:pPr algn="l"/>
                      <a:endParaRPr lang="en-US" altLang="ja-JP" sz="1200" b="0" dirty="0">
                        <a:solidFill>
                          <a:schemeClr val="tx1"/>
                        </a:solidFill>
                        <a:latin typeface="Meiryo UI" panose="020B0604030504040204" pitchFamily="50" charset="-128"/>
                        <a:ea typeface="Meiryo UI" panose="020B0604030504040204" pitchFamily="50" charset="-128"/>
                      </a:endParaRPr>
                    </a:p>
                    <a:p>
                      <a:pPr algn="l"/>
                      <a:endParaRPr lang="en-US" altLang="ja-JP" sz="1200" b="0" dirty="0">
                        <a:solidFill>
                          <a:schemeClr val="tx1"/>
                        </a:solidFill>
                        <a:latin typeface="Meiryo UI" panose="020B0604030504040204" pitchFamily="50" charset="-128"/>
                        <a:ea typeface="Meiryo UI" panose="020B0604030504040204" pitchFamily="50" charset="-128"/>
                      </a:endParaRPr>
                    </a:p>
                    <a:p>
                      <a:pPr algn="l"/>
                      <a:endParaRPr lang="en-US" altLang="ja-JP" sz="1200" b="0" dirty="0">
                        <a:solidFill>
                          <a:schemeClr val="tx1"/>
                        </a:solidFill>
                        <a:latin typeface="Meiryo UI" panose="020B0604030504040204" pitchFamily="50" charset="-128"/>
                        <a:ea typeface="Meiryo UI" panose="020B0604030504040204" pitchFamily="50" charset="-128"/>
                      </a:endParaRPr>
                    </a:p>
                    <a:p>
                      <a:pPr algn="l"/>
                      <a:endParaRPr lang="en-US" altLang="ja-JP" sz="1200" b="0" dirty="0">
                        <a:solidFill>
                          <a:schemeClr val="tx1"/>
                        </a:solidFill>
                        <a:latin typeface="Meiryo UI" panose="020B0604030504040204" pitchFamily="50" charset="-128"/>
                        <a:ea typeface="Meiryo UI" panose="020B0604030504040204" pitchFamily="50" charset="-128"/>
                      </a:endParaRPr>
                    </a:p>
                    <a:p>
                      <a:pPr algn="l"/>
                      <a:endParaRPr lang="ja-JP" sz="1200" b="0" dirty="0">
                        <a:solidFill>
                          <a:schemeClr val="tx1"/>
                        </a:solidFill>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endParaRPr lang="en-US" altLang="ja-JP" sz="1200" b="0" dirty="0">
                        <a:solidFill>
                          <a:schemeClr val="tx1"/>
                        </a:solidFill>
                        <a:effectLst/>
                        <a:latin typeface="Meiryo UI" panose="020B0604030504040204" pitchFamily="50" charset="-128"/>
                        <a:ea typeface="Meiryo UI" panose="020B0604030504040204" pitchFamily="50" charset="-128"/>
                      </a:endParaRPr>
                    </a:p>
                    <a:p>
                      <a:pPr algn="l"/>
                      <a:br>
                        <a:rPr lang="ja-JP" altLang="en-US" sz="1200" b="0" dirty="0">
                          <a:solidFill>
                            <a:schemeClr val="tx1"/>
                          </a:solidFill>
                          <a:effectLst/>
                          <a:latin typeface="Meiryo UI" panose="020B0604030504040204" pitchFamily="50" charset="-128"/>
                          <a:ea typeface="Meiryo UI" panose="020B0604030504040204" pitchFamily="50" charset="-128"/>
                        </a:rPr>
                      </a:br>
                      <a:endParaRPr lang="ja-JP" altLang="en-US" sz="1200" b="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tc>
                <a:extLst>
                  <a:ext uri="{0D108BD9-81ED-4DB2-BD59-A6C34878D82A}">
                    <a16:rowId xmlns:a16="http://schemas.microsoft.com/office/drawing/2014/main" val="669939601"/>
                  </a:ext>
                </a:extLst>
              </a:tr>
            </a:tbl>
          </a:graphicData>
        </a:graphic>
      </p:graphicFrame>
      <p:sp>
        <p:nvSpPr>
          <p:cNvPr id="2" name="テキスト ボックス 1">
            <a:extLst>
              <a:ext uri="{FF2B5EF4-FFF2-40B4-BE49-F238E27FC236}">
                <a16:creationId xmlns:a16="http://schemas.microsoft.com/office/drawing/2014/main" id="{33D83592-A55D-9D6A-DF8E-5757369A92E1}"/>
              </a:ext>
            </a:extLst>
          </p:cNvPr>
          <p:cNvSpPr txBox="1"/>
          <p:nvPr/>
        </p:nvSpPr>
        <p:spPr>
          <a:xfrm>
            <a:off x="466593" y="842915"/>
            <a:ext cx="5949701" cy="461665"/>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1.</a:t>
            </a:r>
            <a:r>
              <a:rPr lang="ja-JP" altLang="en-US" sz="1200" dirty="0">
                <a:solidFill>
                  <a:srgbClr val="FF0000"/>
                </a:solidFill>
                <a:latin typeface="Meiryo UI" panose="020B0604030504040204" pitchFamily="50" charset="-128"/>
                <a:ea typeface="Meiryo UI" panose="020B0604030504040204" pitchFamily="50" charset="-128"/>
                <a:cs typeface="+mn-lt"/>
              </a:rPr>
              <a:t>投資テーマ選定のポイント</a:t>
            </a:r>
            <a:endParaRPr lang="ja-JP" dirty="0">
              <a:latin typeface="Meiryo UI" panose="020B0604030504040204" pitchFamily="50" charset="-128"/>
              <a:ea typeface="Meiryo UI" panose="020B0604030504040204" pitchFamily="50" charset="-128"/>
              <a:cs typeface="+mn-lt"/>
            </a:endParaRPr>
          </a:p>
        </p:txBody>
      </p:sp>
    </p:spTree>
    <p:extLst>
      <p:ext uri="{BB962C8B-B14F-4D97-AF65-F5344CB8AC3E}">
        <p14:creationId xmlns:p14="http://schemas.microsoft.com/office/powerpoint/2010/main" val="332642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DD2B1F89-827A-482C-AF55-5D919DD011C1}"/>
              </a:ext>
            </a:extLst>
          </p:cNvPr>
          <p:cNvSpPr txBox="1"/>
          <p:nvPr/>
        </p:nvSpPr>
        <p:spPr>
          <a:xfrm>
            <a:off x="450270" y="1422215"/>
            <a:ext cx="5964932"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a:t>
            </a:r>
            <a:r>
              <a:rPr lang="ja-JP" sz="1200" dirty="0">
                <a:latin typeface="Meiryo UI" panose="020B0604030504040204" pitchFamily="50" charset="-128"/>
                <a:ea typeface="Meiryo UI" panose="020B0604030504040204" pitchFamily="50" charset="-128"/>
                <a:cs typeface="+mn-lt"/>
              </a:rPr>
              <a:t>－１】</a:t>
            </a:r>
            <a:r>
              <a:rPr lang="ja-JP" altLang="en-US" sz="1200" dirty="0">
                <a:latin typeface="Meiryo UI" panose="020B0604030504040204" pitchFamily="50" charset="-128"/>
                <a:ea typeface="Meiryo UI" panose="020B0604030504040204" pitchFamily="50" charset="-128"/>
                <a:cs typeface="+mn-lt"/>
              </a:rPr>
              <a:t>決</a:t>
            </a:r>
            <a:r>
              <a:rPr lang="ja-JP" sz="1200" dirty="0">
                <a:latin typeface="Meiryo UI" panose="020B0604030504040204" pitchFamily="50" charset="-128"/>
                <a:ea typeface="Meiryo UI" panose="020B0604030504040204" pitchFamily="50" charset="-128"/>
                <a:cs typeface="+mn-lt"/>
              </a:rPr>
              <a:t>定した</a:t>
            </a:r>
            <a:r>
              <a:rPr lang="ja-JP" altLang="en-US" sz="1200" dirty="0">
                <a:latin typeface="Meiryo UI" panose="020B0604030504040204" pitchFamily="50" charset="-128"/>
                <a:ea typeface="Meiryo UI" panose="020B0604030504040204" pitchFamily="50" charset="-128"/>
                <a:cs typeface="+mn-lt"/>
              </a:rPr>
              <a:t>投資テーマ</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基づ</a:t>
            </a:r>
            <a:r>
              <a:rPr lang="ja-JP" sz="1200" dirty="0">
                <a:latin typeface="Meiryo UI" panose="020B0604030504040204" pitchFamily="50" charset="-128"/>
                <a:ea typeface="Meiryo UI" panose="020B0604030504040204" pitchFamily="50" charset="-128"/>
                <a:cs typeface="+mn-lt"/>
              </a:rPr>
              <a:t>い</a:t>
            </a:r>
            <a:r>
              <a:rPr lang="ja-JP" altLang="en-US" sz="1200" dirty="0">
                <a:latin typeface="Meiryo UI" panose="020B0604030504040204" pitchFamily="50" charset="-128"/>
                <a:ea typeface="Meiryo UI" panose="020B0604030504040204" pitchFamily="50" charset="-128"/>
                <a:cs typeface="+mn-lt"/>
              </a:rPr>
              <a:t>て投資する企業（銘柄）の</a:t>
            </a:r>
            <a:r>
              <a:rPr lang="ja-JP" sz="1200" dirty="0">
                <a:latin typeface="Meiryo UI" panose="020B0604030504040204" pitchFamily="50" charset="-128"/>
                <a:ea typeface="Meiryo UI" panose="020B0604030504040204" pitchFamily="50" charset="-128"/>
                <a:cs typeface="+mn-lt"/>
              </a:rPr>
              <a:t>選び</a:t>
            </a:r>
            <a:r>
              <a:rPr lang="ja-JP" altLang="en-US" sz="1200" dirty="0">
                <a:latin typeface="Meiryo UI" panose="020B0604030504040204" pitchFamily="50" charset="-128"/>
                <a:ea typeface="Meiryo UI" panose="020B0604030504040204" pitchFamily="50" charset="-128"/>
                <a:cs typeface="+mn-lt"/>
              </a:rPr>
              <a:t>方（スクリーニング）を</a:t>
            </a:r>
            <a:endParaRPr lang="en-US" altLang="ja-JP" sz="1200" dirty="0">
              <a:latin typeface="Meiryo UI" panose="020B0604030504040204" pitchFamily="50" charset="-128"/>
              <a:ea typeface="Meiryo UI" panose="020B0604030504040204" pitchFamily="50" charset="-128"/>
              <a:cs typeface="+mn-lt"/>
            </a:endParaRPr>
          </a:p>
          <a:p>
            <a:pPr algn="just"/>
            <a:r>
              <a:rPr lang="ja-JP" altLang="en-US" sz="1200" dirty="0">
                <a:latin typeface="Meiryo UI" panose="020B0604030504040204" pitchFamily="50" charset="-128"/>
                <a:ea typeface="Meiryo UI" panose="020B0604030504040204" pitchFamily="50" charset="-128"/>
                <a:cs typeface="+mn-lt"/>
              </a:rPr>
              <a:t>決め</a:t>
            </a:r>
            <a:r>
              <a:rPr lang="ja-JP" sz="1200" dirty="0">
                <a:latin typeface="Meiryo UI" panose="020B0604030504040204" pitchFamily="50" charset="-128"/>
                <a:ea typeface="Meiryo UI" panose="020B0604030504040204" pitchFamily="50" charset="-128"/>
                <a:cs typeface="+mn-lt"/>
              </a:rPr>
              <a:t>、その</a:t>
            </a:r>
            <a:r>
              <a:rPr lang="ja-JP" altLang="en-US" sz="1200" dirty="0">
                <a:latin typeface="Meiryo UI" panose="020B0604030504040204" pitchFamily="50" charset="-128"/>
                <a:ea typeface="Meiryo UI" panose="020B0604030504040204" pitchFamily="50" charset="-128"/>
                <a:cs typeface="+mn-lt"/>
              </a:rPr>
              <a:t>手順に沿って最終的な投資先</a:t>
            </a:r>
            <a:r>
              <a:rPr lang="ja-JP" sz="1200" dirty="0">
                <a:latin typeface="Meiryo UI" panose="020B0604030504040204" pitchFamily="50" charset="-128"/>
                <a:ea typeface="Meiryo UI" panose="020B0604030504040204" pitchFamily="50" charset="-128"/>
                <a:cs typeface="+mn-lt"/>
              </a:rPr>
              <a:t>企業を</a:t>
            </a:r>
            <a:r>
              <a:rPr lang="ja-JP" altLang="en-US" sz="1200" dirty="0">
                <a:latin typeface="Meiryo UI" panose="020B0604030504040204" pitchFamily="50" charset="-128"/>
                <a:ea typeface="Meiryo UI" panose="020B0604030504040204" pitchFamily="50" charset="-128"/>
                <a:cs typeface="+mn-lt"/>
              </a:rPr>
              <a:t>選ぼ</a:t>
            </a:r>
            <a:r>
              <a:rPr lang="ja-JP" sz="1200" dirty="0">
                <a:latin typeface="Meiryo UI" panose="020B0604030504040204" pitchFamily="50" charset="-128"/>
                <a:ea typeface="Meiryo UI" panose="020B0604030504040204" pitchFamily="50" charset="-128"/>
                <a:cs typeface="+mn-lt"/>
              </a:rPr>
              <a:t>う。</a:t>
            </a:r>
            <a:endParaRPr lang="ja-JP" altLang="en-US" dirty="0">
              <a:latin typeface="Meiryo UI" panose="020B0604030504040204" pitchFamily="50" charset="-128"/>
              <a:ea typeface="Meiryo UI" panose="020B0604030504040204" pitchFamily="50" charset="-128"/>
              <a:cs typeface="+mn-lt"/>
            </a:endParaRPr>
          </a:p>
        </p:txBody>
      </p:sp>
      <p:sp>
        <p:nvSpPr>
          <p:cNvPr id="30" name="テキスト ボックス 29">
            <a:extLst>
              <a:ext uri="{FF2B5EF4-FFF2-40B4-BE49-F238E27FC236}">
                <a16:creationId xmlns:a16="http://schemas.microsoft.com/office/drawing/2014/main" id="{3F2FDC59-FE1B-4423-8CB4-2E2162E67FBA}"/>
              </a:ext>
            </a:extLst>
          </p:cNvPr>
          <p:cNvSpPr txBox="1"/>
          <p:nvPr/>
        </p:nvSpPr>
        <p:spPr>
          <a:xfrm>
            <a:off x="445576" y="531140"/>
            <a:ext cx="5971045"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３</a:t>
            </a:r>
            <a:r>
              <a:rPr lang="ja-JP" sz="1600" b="1" dirty="0">
                <a:latin typeface="Meiryo UI" panose="020B0604030504040204" pitchFamily="50" charset="-128"/>
                <a:ea typeface="Meiryo UI" panose="020B0604030504040204" pitchFamily="50" charset="-128"/>
                <a:cs typeface="+mn-lt"/>
              </a:rPr>
              <a:t>．</a:t>
            </a:r>
            <a:r>
              <a:rPr lang="ja-JP" altLang="en-US" sz="1600" b="1" dirty="0">
                <a:latin typeface="Meiryo UI" panose="020B0604030504040204" pitchFamily="50" charset="-128"/>
                <a:ea typeface="Meiryo UI" panose="020B0604030504040204" pitchFamily="50" charset="-128"/>
                <a:cs typeface="+mn-lt"/>
              </a:rPr>
              <a:t>ポートフォリオ</a:t>
            </a:r>
            <a:r>
              <a:rPr lang="ja-JP" sz="1600" b="1" dirty="0">
                <a:latin typeface="Meiryo UI" panose="020B0604030504040204" pitchFamily="50" charset="-128"/>
                <a:ea typeface="Meiryo UI" panose="020B0604030504040204" pitchFamily="50" charset="-128"/>
                <a:cs typeface="+mn-lt"/>
              </a:rPr>
              <a:t>の</a:t>
            </a:r>
            <a:r>
              <a:rPr lang="ja-JP" altLang="en-US" sz="1600" b="1" dirty="0">
                <a:latin typeface="Meiryo UI" panose="020B0604030504040204" pitchFamily="50" charset="-128"/>
                <a:ea typeface="Meiryo UI" panose="020B0604030504040204" pitchFamily="50" charset="-128"/>
                <a:cs typeface="+mn-lt"/>
              </a:rPr>
              <a:t>作成</a:t>
            </a:r>
            <a:endParaRPr lang="ja-JP" altLang="en-US" dirty="0">
              <a:latin typeface="Meiryo UI" panose="020B0604030504040204" pitchFamily="50" charset="-128"/>
              <a:ea typeface="Meiryo UI" panose="020B0604030504040204" pitchFamily="50" charset="-128"/>
              <a:cs typeface="Calibri"/>
            </a:endParaRPr>
          </a:p>
        </p:txBody>
      </p:sp>
      <p:sp>
        <p:nvSpPr>
          <p:cNvPr id="14" name="テキスト ボックス 13">
            <a:extLst>
              <a:ext uri="{FF2B5EF4-FFF2-40B4-BE49-F238E27FC236}">
                <a16:creationId xmlns:a16="http://schemas.microsoft.com/office/drawing/2014/main" id="{FAF0B6BD-7BAB-43A9-A8D0-F098C179CEB1}"/>
              </a:ext>
            </a:extLst>
          </p:cNvPr>
          <p:cNvSpPr txBox="1"/>
          <p:nvPr/>
        </p:nvSpPr>
        <p:spPr>
          <a:xfrm>
            <a:off x="443609" y="2033306"/>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スクリーニング</a:t>
            </a:r>
          </a:p>
        </p:txBody>
      </p:sp>
      <p:sp>
        <p:nvSpPr>
          <p:cNvPr id="20" name="正方形/長方形 19">
            <a:extLst>
              <a:ext uri="{FF2B5EF4-FFF2-40B4-BE49-F238E27FC236}">
                <a16:creationId xmlns:a16="http://schemas.microsoft.com/office/drawing/2014/main" id="{8D94DB3F-63C8-4429-AC49-3C26035CC17C}"/>
              </a:ext>
            </a:extLst>
          </p:cNvPr>
          <p:cNvSpPr/>
          <p:nvPr/>
        </p:nvSpPr>
        <p:spPr>
          <a:xfrm>
            <a:off x="450270" y="2307145"/>
            <a:ext cx="5964932" cy="2167607"/>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7861E3B2-F5BE-4802-A9CF-46D7CCD6E18D}"/>
              </a:ext>
            </a:extLst>
          </p:cNvPr>
          <p:cNvSpPr txBox="1"/>
          <p:nvPr/>
        </p:nvSpPr>
        <p:spPr>
          <a:xfrm>
            <a:off x="443864" y="7155995"/>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スクリーニング</a:t>
            </a:r>
          </a:p>
        </p:txBody>
      </p:sp>
      <p:sp>
        <p:nvSpPr>
          <p:cNvPr id="16" name="正方形/長方形 15">
            <a:extLst>
              <a:ext uri="{FF2B5EF4-FFF2-40B4-BE49-F238E27FC236}">
                <a16:creationId xmlns:a16="http://schemas.microsoft.com/office/drawing/2014/main" id="{0F17EB4F-D1DD-4F38-B7FF-EF7CE25C00EF}"/>
              </a:ext>
            </a:extLst>
          </p:cNvPr>
          <p:cNvSpPr/>
          <p:nvPr/>
        </p:nvSpPr>
        <p:spPr>
          <a:xfrm>
            <a:off x="450268" y="7429834"/>
            <a:ext cx="5958529" cy="2334095"/>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50376359-6DDA-4841-81CF-D8D89BFD6EA5}"/>
              </a:ext>
            </a:extLst>
          </p:cNvPr>
          <p:cNvSpPr txBox="1"/>
          <p:nvPr/>
        </p:nvSpPr>
        <p:spPr>
          <a:xfrm>
            <a:off x="443864" y="4594650"/>
            <a:ext cx="5964933" cy="276999"/>
          </a:xfrm>
          <a:prstGeom prst="rect">
            <a:avLst/>
          </a:prstGeom>
          <a:solidFill>
            <a:schemeClr val="bg1">
              <a:lumMod val="75000"/>
            </a:schemeClr>
          </a:solidFill>
          <a:ln>
            <a:solidFill>
              <a:schemeClr val="bg1">
                <a:lumMod val="50000"/>
              </a:schemeClr>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第</a:t>
            </a:r>
            <a:r>
              <a:rPr lang="en-US" altLang="ja-JP" sz="1200" b="1" dirty="0">
                <a:latin typeface="Meiryo UI" panose="020B0604030504040204" pitchFamily="50" charset="-128"/>
                <a:ea typeface="Meiryo UI" panose="020B0604030504040204" pitchFamily="50" charset="-128"/>
              </a:rPr>
              <a:t>2</a:t>
            </a:r>
            <a:r>
              <a:rPr lang="ja-JP" altLang="en-US" sz="1200" b="1" dirty="0">
                <a:latin typeface="Meiryo UI" panose="020B0604030504040204" pitchFamily="50" charset="-128"/>
                <a:ea typeface="Meiryo UI" panose="020B0604030504040204" pitchFamily="50" charset="-128"/>
              </a:rPr>
              <a:t>スクリーニング</a:t>
            </a:r>
          </a:p>
        </p:txBody>
      </p:sp>
      <p:sp>
        <p:nvSpPr>
          <p:cNvPr id="23" name="正方形/長方形 22">
            <a:extLst>
              <a:ext uri="{FF2B5EF4-FFF2-40B4-BE49-F238E27FC236}">
                <a16:creationId xmlns:a16="http://schemas.microsoft.com/office/drawing/2014/main" id="{B9DEF047-98F4-4045-813D-9FA5F299692D}"/>
              </a:ext>
            </a:extLst>
          </p:cNvPr>
          <p:cNvSpPr/>
          <p:nvPr/>
        </p:nvSpPr>
        <p:spPr>
          <a:xfrm>
            <a:off x="450268" y="4868489"/>
            <a:ext cx="5958529" cy="2180414"/>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四角形吹き出し 3">
            <a:extLst>
              <a:ext uri="{FF2B5EF4-FFF2-40B4-BE49-F238E27FC236}">
                <a16:creationId xmlns:a16="http://schemas.microsoft.com/office/drawing/2014/main" id="{EF25D399-2C0E-B34E-4FEB-D2EE61B5805D}"/>
              </a:ext>
            </a:extLst>
          </p:cNvPr>
          <p:cNvSpPr/>
          <p:nvPr/>
        </p:nvSpPr>
        <p:spPr>
          <a:xfrm>
            <a:off x="1205655" y="5089920"/>
            <a:ext cx="5056301" cy="1724745"/>
          </a:xfrm>
          <a:prstGeom prst="wedgeRectCallout">
            <a:avLst>
              <a:gd name="adj1" fmla="val -61518"/>
              <a:gd name="adj2" fmla="val -53814"/>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最低でも２段階以上のステップ（スクリーニング）で投資企業の選定を行おう。</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endPar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＜例＞</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第１ステップ（スクリーニング）：投資テーマに関連する業種から絞り込み</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第２ステップ（スクリーニング）：標準的な経営指標（売上高、ＲＯＥなど）</a:t>
            </a:r>
            <a:endPar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や投資テーマに関連する指標などによる絞り込み</a:t>
            </a:r>
          </a:p>
        </p:txBody>
      </p:sp>
      <p:sp>
        <p:nvSpPr>
          <p:cNvPr id="3" name="テキスト ボックス 2">
            <a:extLst>
              <a:ext uri="{FF2B5EF4-FFF2-40B4-BE49-F238E27FC236}">
                <a16:creationId xmlns:a16="http://schemas.microsoft.com/office/drawing/2014/main" id="{F1C247EC-F75E-5600-55EE-569C9CFF6A0F}"/>
              </a:ext>
            </a:extLst>
          </p:cNvPr>
          <p:cNvSpPr txBox="1"/>
          <p:nvPr/>
        </p:nvSpPr>
        <p:spPr>
          <a:xfrm>
            <a:off x="442798" y="853458"/>
            <a:ext cx="5933500" cy="461665"/>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2.</a:t>
            </a:r>
            <a:r>
              <a:rPr lang="ja-JP" altLang="en-US" sz="1200" dirty="0">
                <a:solidFill>
                  <a:srgbClr val="FF0000"/>
                </a:solidFill>
                <a:latin typeface="Meiryo UI" panose="020B0604030504040204" pitchFamily="50" charset="-128"/>
                <a:ea typeface="Meiryo UI" panose="020B0604030504040204" pitchFamily="50" charset="-128"/>
                <a:cs typeface="+mn-lt"/>
              </a:rPr>
              <a:t>ポートフォリオ作成のポイント</a:t>
            </a:r>
            <a:endParaRPr lang="ja-JP" dirty="0">
              <a:latin typeface="Meiryo UI" panose="020B0604030504040204" pitchFamily="50" charset="-128"/>
              <a:ea typeface="Meiryo UI" panose="020B0604030504040204" pitchFamily="50" charset="-128"/>
              <a:cs typeface="+mn-lt"/>
            </a:endParaRPr>
          </a:p>
        </p:txBody>
      </p:sp>
    </p:spTree>
    <p:extLst>
      <p:ext uri="{BB962C8B-B14F-4D97-AF65-F5344CB8AC3E}">
        <p14:creationId xmlns:p14="http://schemas.microsoft.com/office/powerpoint/2010/main" val="347838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2BCF23EC-FB88-46E7-8900-C8E5DA75B00C}"/>
              </a:ext>
            </a:extLst>
          </p:cNvPr>
          <p:cNvSpPr txBox="1"/>
          <p:nvPr/>
        </p:nvSpPr>
        <p:spPr>
          <a:xfrm>
            <a:off x="311990" y="6954512"/>
            <a:ext cx="6166916"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３－３</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ポートフォリオを構成する各銘柄</a:t>
            </a:r>
            <a:r>
              <a:rPr lang="ja-JP" sz="1200" dirty="0">
                <a:latin typeface="Meiryo UI" panose="020B0604030504040204" pitchFamily="50" charset="-128"/>
                <a:ea typeface="Meiryo UI" panose="020B0604030504040204" pitchFamily="50" charset="-128"/>
                <a:cs typeface="+mn-lt"/>
              </a:rPr>
              <a:t>の</a:t>
            </a:r>
            <a:r>
              <a:rPr lang="ja-JP" altLang="en-US" sz="1200" dirty="0">
                <a:latin typeface="Meiryo UI" panose="020B0604030504040204" pitchFamily="50" charset="-128"/>
                <a:ea typeface="Meiryo UI" panose="020B0604030504040204" pitchFamily="50" charset="-128"/>
                <a:cs typeface="+mn-lt"/>
              </a:rPr>
              <a:t>値動きをチェックし、気付いたこ</a:t>
            </a:r>
            <a:r>
              <a:rPr lang="ja-JP" sz="1200" dirty="0">
                <a:latin typeface="Meiryo UI" panose="020B0604030504040204" pitchFamily="50" charset="-128"/>
                <a:ea typeface="Meiryo UI" panose="020B0604030504040204" pitchFamily="50" charset="-128"/>
                <a:cs typeface="+mn-lt"/>
              </a:rPr>
              <a:t>と</a:t>
            </a:r>
            <a:r>
              <a:rPr lang="ja-JP" altLang="en-US" sz="1200" dirty="0">
                <a:latin typeface="Meiryo UI" panose="020B0604030504040204" pitchFamily="50" charset="-128"/>
                <a:ea typeface="Meiryo UI" panose="020B0604030504040204" pitchFamily="50" charset="-128"/>
                <a:cs typeface="+mn-lt"/>
              </a:rPr>
              <a:t>をま</a:t>
            </a:r>
            <a:r>
              <a:rPr lang="ja-JP" sz="1200" dirty="0">
                <a:latin typeface="Meiryo UI" panose="020B0604030504040204" pitchFamily="50" charset="-128"/>
                <a:ea typeface="Meiryo UI" panose="020B0604030504040204" pitchFamily="50" charset="-128"/>
                <a:cs typeface="+mn-lt"/>
              </a:rPr>
              <a:t>と</a:t>
            </a:r>
            <a:r>
              <a:rPr lang="ja-JP" altLang="en-US" sz="1200" dirty="0">
                <a:latin typeface="Meiryo UI" panose="020B0604030504040204" pitchFamily="50" charset="-128"/>
                <a:ea typeface="Meiryo UI" panose="020B0604030504040204" pitchFamily="50" charset="-128"/>
                <a:cs typeface="+mn-lt"/>
              </a:rPr>
              <a:t>めよう。</a:t>
            </a:r>
            <a:endParaRPr lang="ja-JP" altLang="en-US" sz="1200" dirty="0">
              <a:latin typeface="Meiryo UI" panose="020B0604030504040204" pitchFamily="50" charset="-128"/>
              <a:ea typeface="Meiryo UI" panose="020B0604030504040204" pitchFamily="50" charset="-128"/>
              <a:cs typeface="Calibri"/>
            </a:endParaRPr>
          </a:p>
        </p:txBody>
      </p:sp>
      <p:sp>
        <p:nvSpPr>
          <p:cNvPr id="6" name="正方形/長方形 5">
            <a:extLst>
              <a:ext uri="{FF2B5EF4-FFF2-40B4-BE49-F238E27FC236}">
                <a16:creationId xmlns:a16="http://schemas.microsoft.com/office/drawing/2014/main" id="{B17DC2D4-F474-4E35-93DC-DEEE20D23E3D}"/>
              </a:ext>
            </a:extLst>
          </p:cNvPr>
          <p:cNvSpPr/>
          <p:nvPr/>
        </p:nvSpPr>
        <p:spPr>
          <a:xfrm>
            <a:off x="311990" y="7267128"/>
            <a:ext cx="6166916" cy="2361778"/>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9E44731-DB20-4D37-8823-693ED34C7A19}"/>
              </a:ext>
            </a:extLst>
          </p:cNvPr>
          <p:cNvSpPr txBox="1"/>
          <p:nvPr/>
        </p:nvSpPr>
        <p:spPr>
          <a:xfrm>
            <a:off x="317327" y="542375"/>
            <a:ext cx="6166916" cy="64633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sz="1200" dirty="0">
                <a:latin typeface="Meiryo UI" panose="020B0604030504040204" pitchFamily="50" charset="-128"/>
                <a:ea typeface="Meiryo UI" panose="020B0604030504040204" pitchFamily="50" charset="-128"/>
                <a:cs typeface="+mn-lt"/>
              </a:rPr>
              <a:t>【３－２</a:t>
            </a:r>
            <a:r>
              <a:rPr lang="en-US" altLang="ja-JP" sz="1200" dirty="0">
                <a:latin typeface="Meiryo UI" panose="020B0604030504040204" pitchFamily="50" charset="-128"/>
                <a:ea typeface="Meiryo UI" panose="020B0604030504040204" pitchFamily="50" charset="-128"/>
                <a:cs typeface="+mn-lt"/>
              </a:rPr>
              <a:t>】</a:t>
            </a:r>
            <a:r>
              <a:rPr lang="ja-JP" altLang="en-US" sz="1200" dirty="0">
                <a:latin typeface="Meiryo UI" panose="020B0604030504040204" pitchFamily="50" charset="-128"/>
                <a:ea typeface="Meiryo UI" panose="020B0604030504040204" pitchFamily="50" charset="-128"/>
                <a:cs typeface="+mn-lt"/>
              </a:rPr>
              <a:t>３</a:t>
            </a:r>
            <a:r>
              <a:rPr lang="ja-JP" sz="1200" dirty="0">
                <a:latin typeface="Meiryo UI" panose="020B0604030504040204" pitchFamily="50" charset="-128"/>
                <a:ea typeface="Meiryo UI" panose="020B0604030504040204" pitchFamily="50" charset="-128"/>
                <a:cs typeface="+mn-lt"/>
              </a:rPr>
              <a:t>－１</a:t>
            </a:r>
            <a:r>
              <a:rPr lang="ja-JP" altLang="en-US" sz="1200" dirty="0">
                <a:latin typeface="Meiryo UI" panose="020B0604030504040204" pitchFamily="50" charset="-128"/>
                <a:ea typeface="Meiryo UI" panose="020B0604030504040204" pitchFamily="50" charset="-128"/>
                <a:cs typeface="+mn-lt"/>
              </a:rPr>
              <a:t>のスクリーニングによって決定し</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具体的</a:t>
            </a:r>
            <a:r>
              <a:rPr lang="ja-JP" sz="1200" dirty="0">
                <a:latin typeface="Meiryo UI" panose="020B0604030504040204" pitchFamily="50" charset="-128"/>
                <a:ea typeface="Meiryo UI" panose="020B0604030504040204" pitchFamily="50" charset="-128"/>
                <a:cs typeface="+mn-lt"/>
              </a:rPr>
              <a:t>な</a:t>
            </a:r>
            <a:r>
              <a:rPr lang="ja-JP" altLang="en-US" sz="1200" dirty="0">
                <a:latin typeface="Meiryo UI" panose="020B0604030504040204" pitchFamily="50" charset="-128"/>
                <a:ea typeface="Meiryo UI" panose="020B0604030504040204" pitchFamily="50" charset="-128"/>
                <a:cs typeface="+mn-lt"/>
              </a:rPr>
              <a:t>投資先企業</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以下の表</a:t>
            </a:r>
            <a:r>
              <a:rPr lang="ja-JP" sz="1200" dirty="0">
                <a:latin typeface="Meiryo UI" panose="020B0604030504040204" pitchFamily="50" charset="-128"/>
                <a:ea typeface="Meiryo UI" panose="020B0604030504040204" pitchFamily="50" charset="-128"/>
                <a:cs typeface="+mn-lt"/>
              </a:rPr>
              <a:t>にまとめよう（500万円分の仮想資金で10銘柄以上、最大2</a:t>
            </a:r>
            <a:r>
              <a:rPr lang="en-US" altLang="ja-JP" sz="1200" dirty="0">
                <a:latin typeface="Meiryo UI" panose="020B0604030504040204" pitchFamily="50" charset="-128"/>
                <a:ea typeface="Meiryo UI" panose="020B0604030504040204" pitchFamily="50" charset="-128"/>
                <a:cs typeface="+mn-lt"/>
              </a:rPr>
              <a:t>0</a:t>
            </a:r>
            <a:r>
              <a:rPr lang="ja-JP" sz="1200" dirty="0">
                <a:latin typeface="Meiryo UI" panose="020B0604030504040204" pitchFamily="50" charset="-128"/>
                <a:ea typeface="Meiryo UI" panose="020B0604030504040204" pitchFamily="50" charset="-128"/>
                <a:cs typeface="+mn-lt"/>
              </a:rPr>
              <a:t>銘柄</a:t>
            </a:r>
            <a:r>
              <a:rPr lang="ja-JP" altLang="en-US" sz="1200" dirty="0">
                <a:latin typeface="Meiryo UI" panose="020B0604030504040204" pitchFamily="50" charset="-128"/>
                <a:ea typeface="Meiryo UI" panose="020B0604030504040204" pitchFamily="50" charset="-128"/>
                <a:cs typeface="+mn-lt"/>
              </a:rPr>
              <a:t>）。そ</a:t>
            </a:r>
            <a:r>
              <a:rPr lang="ja-JP" sz="1200" dirty="0">
                <a:latin typeface="Meiryo UI" panose="020B0604030504040204" pitchFamily="50" charset="-128"/>
                <a:ea typeface="Meiryo UI" panose="020B0604030504040204" pitchFamily="50" charset="-128"/>
                <a:cs typeface="+mn-lt"/>
              </a:rPr>
              <a:t>して、</a:t>
            </a:r>
            <a:r>
              <a:rPr lang="ja-JP" altLang="en-US" sz="1200" dirty="0">
                <a:latin typeface="Meiryo UI" panose="020B0604030504040204" pitchFamily="50" charset="-128"/>
                <a:ea typeface="Meiryo UI" panose="020B0604030504040204" pitchFamily="50" charset="-128"/>
                <a:cs typeface="+mn-lt"/>
              </a:rPr>
              <a:t>組</a:t>
            </a:r>
            <a:r>
              <a:rPr lang="ja-JP" sz="1200" dirty="0">
                <a:latin typeface="Meiryo UI" panose="020B0604030504040204" pitchFamily="50" charset="-128"/>
                <a:ea typeface="Meiryo UI" panose="020B0604030504040204" pitchFamily="50" charset="-128"/>
                <a:cs typeface="+mn-lt"/>
              </a:rPr>
              <a:t>み上げたポートフ</a:t>
            </a:r>
            <a:r>
              <a:rPr lang="ja-JP" altLang="en-US" sz="1200" dirty="0">
                <a:latin typeface="Meiryo UI" panose="020B0604030504040204" pitchFamily="50" charset="-128"/>
                <a:ea typeface="Meiryo UI" panose="020B0604030504040204" pitchFamily="50" charset="-128"/>
                <a:cs typeface="+mn-lt"/>
              </a:rPr>
              <a:t>ォ</a:t>
            </a:r>
            <a:r>
              <a:rPr lang="ja-JP" sz="1200" dirty="0">
                <a:latin typeface="Meiryo UI" panose="020B0604030504040204" pitchFamily="50" charset="-128"/>
                <a:ea typeface="Meiryo UI" panose="020B0604030504040204" pitchFamily="50" charset="-128"/>
                <a:cs typeface="+mn-lt"/>
              </a:rPr>
              <a:t>リ</a:t>
            </a:r>
            <a:r>
              <a:rPr lang="ja-JP" altLang="en-US" sz="1200" dirty="0">
                <a:latin typeface="Meiryo UI" panose="020B0604030504040204" pitchFamily="50" charset="-128"/>
                <a:ea typeface="Meiryo UI" panose="020B0604030504040204" pitchFamily="50" charset="-128"/>
                <a:cs typeface="+mn-lt"/>
              </a:rPr>
              <a:t>オ</a:t>
            </a:r>
            <a:r>
              <a:rPr lang="ja-JP" sz="1200" dirty="0">
                <a:latin typeface="Meiryo UI" panose="020B0604030504040204" pitchFamily="50" charset="-128"/>
                <a:ea typeface="Meiryo UI" panose="020B0604030504040204" pitchFamily="50" charset="-128"/>
                <a:cs typeface="+mn-lt"/>
              </a:rPr>
              <a:t>（ファ</a:t>
            </a:r>
            <a:r>
              <a:rPr lang="ja-JP" altLang="en-US" sz="1200" dirty="0">
                <a:latin typeface="Meiryo UI" panose="020B0604030504040204" pitchFamily="50" charset="-128"/>
                <a:ea typeface="Meiryo UI" panose="020B0604030504040204" pitchFamily="50" charset="-128"/>
                <a:cs typeface="+mn-lt"/>
              </a:rPr>
              <a:t>ンド）</a:t>
            </a:r>
            <a:r>
              <a:rPr lang="ja-JP" sz="1200" dirty="0">
                <a:latin typeface="Meiryo UI" panose="020B0604030504040204" pitchFamily="50" charset="-128"/>
                <a:ea typeface="Meiryo UI" panose="020B0604030504040204" pitchFamily="50" charset="-128"/>
                <a:cs typeface="+mn-lt"/>
              </a:rPr>
              <a:t>に</a:t>
            </a:r>
            <a:r>
              <a:rPr lang="ja-JP" altLang="en-US" sz="1200" dirty="0">
                <a:latin typeface="Meiryo UI" panose="020B0604030504040204" pitchFamily="50" charset="-128"/>
                <a:ea typeface="Meiryo UI" panose="020B0604030504040204" pitchFamily="50" charset="-128"/>
                <a:cs typeface="+mn-lt"/>
              </a:rPr>
              <a:t>名前</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付</a:t>
            </a:r>
            <a:r>
              <a:rPr lang="ja-JP" sz="1200" dirty="0">
                <a:latin typeface="Meiryo UI" panose="020B0604030504040204" pitchFamily="50" charset="-128"/>
                <a:ea typeface="Meiryo UI" panose="020B0604030504040204" pitchFamily="50" charset="-128"/>
                <a:cs typeface="+mn-lt"/>
              </a:rPr>
              <a:t>けてみよう。</a:t>
            </a:r>
            <a:endParaRPr lang="ja-JP" altLang="en-US" dirty="0">
              <a:latin typeface="Meiryo UI" panose="020B0604030504040204" pitchFamily="50" charset="-128"/>
              <a:ea typeface="Meiryo UI" panose="020B0604030504040204" pitchFamily="50" charset="-128"/>
              <a:cs typeface="+mn-lt"/>
            </a:endParaRPr>
          </a:p>
        </p:txBody>
      </p:sp>
      <p:sp>
        <p:nvSpPr>
          <p:cNvPr id="8" name="テキスト ボックス 7">
            <a:extLst>
              <a:ext uri="{FF2B5EF4-FFF2-40B4-BE49-F238E27FC236}">
                <a16:creationId xmlns:a16="http://schemas.microsoft.com/office/drawing/2014/main" id="{2C9B7676-4762-42D0-9EFA-8D1AFE685A61}"/>
              </a:ext>
            </a:extLst>
          </p:cNvPr>
          <p:cNvSpPr txBox="1"/>
          <p:nvPr/>
        </p:nvSpPr>
        <p:spPr>
          <a:xfrm>
            <a:off x="311990" y="1263896"/>
            <a:ext cx="6166916" cy="461665"/>
          </a:xfrm>
          <a:prstGeom prst="rect">
            <a:avLst/>
          </a:prstGeom>
          <a:noFill/>
          <a:ln>
            <a:solidFill>
              <a:schemeClr val="bg1">
                <a:lumMod val="50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200" b="1" dirty="0">
                <a:latin typeface="Meiryo UI" panose="020B0604030504040204" pitchFamily="50" charset="-128"/>
                <a:ea typeface="Meiryo UI" panose="020B0604030504040204" pitchFamily="50" charset="-128"/>
              </a:rPr>
              <a:t>ポートフォリオ（ファンド）名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a:p>
            <a:endParaRPr lang="ja-JP" altLang="en-US" sz="1200" u="sng"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9192F437-FD3A-4539-8486-93B41A5B3E7D}"/>
              </a:ext>
            </a:extLst>
          </p:cNvPr>
          <p:cNvGraphicFramePr>
            <a:graphicFrameLocks noGrp="1"/>
          </p:cNvGraphicFramePr>
          <p:nvPr>
            <p:extLst>
              <p:ext uri="{D42A27DB-BD31-4B8C-83A1-F6EECF244321}">
                <p14:modId xmlns:p14="http://schemas.microsoft.com/office/powerpoint/2010/main" val="2369327138"/>
              </p:ext>
            </p:extLst>
          </p:nvPr>
        </p:nvGraphicFramePr>
        <p:xfrm>
          <a:off x="311990" y="1914890"/>
          <a:ext cx="6166916" cy="4958389"/>
        </p:xfrm>
        <a:graphic>
          <a:graphicData uri="http://schemas.openxmlformats.org/drawingml/2006/table">
            <a:tbl>
              <a:tblPr firstRow="1" bandRow="1">
                <a:tableStyleId>{5940675A-B579-460E-94D1-54222C63F5DA}</a:tableStyleId>
              </a:tblPr>
              <a:tblGrid>
                <a:gridCol w="1233385">
                  <a:extLst>
                    <a:ext uri="{9D8B030D-6E8A-4147-A177-3AD203B41FA5}">
                      <a16:colId xmlns:a16="http://schemas.microsoft.com/office/drawing/2014/main" val="3797054168"/>
                    </a:ext>
                  </a:extLst>
                </a:gridCol>
                <a:gridCol w="1437405">
                  <a:extLst>
                    <a:ext uri="{9D8B030D-6E8A-4147-A177-3AD203B41FA5}">
                      <a16:colId xmlns:a16="http://schemas.microsoft.com/office/drawing/2014/main" val="2244240116"/>
                    </a:ext>
                  </a:extLst>
                </a:gridCol>
                <a:gridCol w="1096576">
                  <a:extLst>
                    <a:ext uri="{9D8B030D-6E8A-4147-A177-3AD203B41FA5}">
                      <a16:colId xmlns:a16="http://schemas.microsoft.com/office/drawing/2014/main" val="114149603"/>
                    </a:ext>
                  </a:extLst>
                </a:gridCol>
                <a:gridCol w="1533194">
                  <a:extLst>
                    <a:ext uri="{9D8B030D-6E8A-4147-A177-3AD203B41FA5}">
                      <a16:colId xmlns:a16="http://schemas.microsoft.com/office/drawing/2014/main" val="2263877392"/>
                    </a:ext>
                  </a:extLst>
                </a:gridCol>
                <a:gridCol w="866356">
                  <a:extLst>
                    <a:ext uri="{9D8B030D-6E8A-4147-A177-3AD203B41FA5}">
                      <a16:colId xmlns:a16="http://schemas.microsoft.com/office/drawing/2014/main" val="2423052032"/>
                    </a:ext>
                  </a:extLst>
                </a:gridCol>
              </a:tblGrid>
              <a:tr h="417704">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証券コード</a:t>
                      </a:r>
                      <a:endParaRPr lang="ja-JP" sz="1200" dirty="0">
                        <a:solidFill>
                          <a:schemeClr val="tx1"/>
                        </a:solidFill>
                        <a:latin typeface="Meiryo UI" panose="020B0604030504040204" pitchFamily="50" charset="-128"/>
                        <a:ea typeface="Meiryo UI" panose="020B0604030504040204" pitchFamily="50" charset="-128"/>
                      </a:endParaRPr>
                    </a:p>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銘柄コード</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企業(銘柄)名</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主要市場</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購入金額(円)</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tc>
                  <a:txBody>
                    <a:bodyPr/>
                    <a:lstStyle/>
                    <a:p>
                      <a:pPr lvl="0" algn="ctr">
                        <a:lnSpc>
                          <a:spcPct val="100000"/>
                        </a:lnSpc>
                        <a:spcBef>
                          <a:spcPts val="0"/>
                        </a:spcBef>
                        <a:spcAft>
                          <a:spcPts val="0"/>
                        </a:spcAft>
                        <a:buNone/>
                      </a:pPr>
                      <a:r>
                        <a:rPr lang="ja-JP" sz="1200" b="0" u="none" strike="noStrike" noProof="0" dirty="0">
                          <a:solidFill>
                            <a:schemeClr val="tx1"/>
                          </a:solidFill>
                          <a:effectLst/>
                          <a:latin typeface="Meiryo UI" panose="020B0604030504040204" pitchFamily="50" charset="-128"/>
                          <a:ea typeface="Meiryo UI" panose="020B0604030504040204" pitchFamily="50" charset="-128"/>
                        </a:rPr>
                        <a:t>構成比（％）</a:t>
                      </a:r>
                      <a:endParaRPr lang="ja-JP" sz="1200" dirty="0">
                        <a:solidFill>
                          <a:schemeClr val="tx1"/>
                        </a:solidFill>
                        <a:latin typeface="Meiryo UI" panose="020B0604030504040204" pitchFamily="50" charset="-128"/>
                        <a:ea typeface="Meiryo UI" panose="020B0604030504040204" pitchFamily="50" charset="-128"/>
                      </a:endParaRPr>
                    </a:p>
                  </a:txBody>
                  <a:tcPr marL="38100" marR="38100" marT="38100" marB="38100" anchor="ctr">
                    <a:solidFill>
                      <a:schemeClr val="bg1">
                        <a:lumMod val="85000"/>
                      </a:schemeClr>
                    </a:solidFill>
                  </a:tcPr>
                </a:tc>
                <a:extLst>
                  <a:ext uri="{0D108BD9-81ED-4DB2-BD59-A6C34878D82A}">
                    <a16:rowId xmlns:a16="http://schemas.microsoft.com/office/drawing/2014/main" val="1428765390"/>
                  </a:ext>
                </a:extLst>
              </a:tr>
              <a:tr h="496024">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17661576"/>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934875363"/>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232826312"/>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485618212"/>
                  </a:ext>
                </a:extLst>
              </a:tr>
              <a:tr h="496024">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tc>
                  <a:txBody>
                    <a:bodyPr/>
                    <a:lstStyle/>
                    <a:p>
                      <a:pPr algn="l"/>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100" marR="38100" marT="38100" marB="38100" anchor="ctr"/>
                </a:tc>
                <a:extLst>
                  <a:ext uri="{0D108BD9-81ED-4DB2-BD59-A6C34878D82A}">
                    <a16:rowId xmlns:a16="http://schemas.microsoft.com/office/drawing/2014/main" val="4050790539"/>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2332393725"/>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272121596"/>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3635404499"/>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873445913"/>
                  </a:ext>
                </a:extLst>
              </a:tr>
              <a:tr h="391598">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nchor="ctr"/>
                </a:tc>
                <a:extLst>
                  <a:ext uri="{0D108BD9-81ED-4DB2-BD59-A6C34878D82A}">
                    <a16:rowId xmlns:a16="http://schemas.microsoft.com/office/drawing/2014/main" val="1950778552"/>
                  </a:ext>
                </a:extLst>
              </a:tr>
              <a:tr h="391597">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tc>
                  <a:txBody>
                    <a:bodyPr/>
                    <a:lstStyle/>
                    <a:p>
                      <a:pPr lvl="0" algn="l">
                        <a:buNone/>
                      </a:pPr>
                      <a:endParaRPr lang="ja-JP" altLang="en-US" sz="1200" dirty="0">
                        <a:solidFill>
                          <a:schemeClr val="tx1"/>
                        </a:solidFill>
                        <a:effectLst/>
                        <a:latin typeface="Meiryo UI" panose="020B0604030504040204" pitchFamily="50" charset="-128"/>
                        <a:ea typeface="Meiryo UI" panose="020B0604030504040204" pitchFamily="50" charset="-128"/>
                      </a:endParaRPr>
                    </a:p>
                  </a:txBody>
                  <a:tcPr marL="38099" marR="38099" marT="38099" marB="38099"/>
                </a:tc>
                <a:extLst>
                  <a:ext uri="{0D108BD9-81ED-4DB2-BD59-A6C34878D82A}">
                    <a16:rowId xmlns:a16="http://schemas.microsoft.com/office/drawing/2014/main" val="987639951"/>
                  </a:ext>
                </a:extLst>
              </a:tr>
            </a:tbl>
          </a:graphicData>
        </a:graphic>
      </p:graphicFrame>
      <p:sp>
        <p:nvSpPr>
          <p:cNvPr id="2" name="四角形吹き出し 3">
            <a:extLst>
              <a:ext uri="{FF2B5EF4-FFF2-40B4-BE49-F238E27FC236}">
                <a16:creationId xmlns:a16="http://schemas.microsoft.com/office/drawing/2014/main" id="{511F5DF2-DAD0-A4CD-5394-9023C39FDBA5}"/>
              </a:ext>
            </a:extLst>
          </p:cNvPr>
          <p:cNvSpPr/>
          <p:nvPr/>
        </p:nvSpPr>
        <p:spPr>
          <a:xfrm>
            <a:off x="3619500" y="1106586"/>
            <a:ext cx="2430471" cy="542898"/>
          </a:xfrm>
          <a:prstGeom prst="wedgeRectCallout">
            <a:avLst>
              <a:gd name="adj1" fmla="val -61518"/>
              <a:gd name="adj2" fmla="val -3876"/>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投資家にアピールするようなキャッチーなネーミングを考えよう。</a:t>
            </a:r>
          </a:p>
        </p:txBody>
      </p:sp>
      <p:sp>
        <p:nvSpPr>
          <p:cNvPr id="3" name="四角形吹き出し 3">
            <a:extLst>
              <a:ext uri="{FF2B5EF4-FFF2-40B4-BE49-F238E27FC236}">
                <a16:creationId xmlns:a16="http://schemas.microsoft.com/office/drawing/2014/main" id="{A641CF2A-95F4-574C-8FE0-AF6103E2045B}"/>
              </a:ext>
            </a:extLst>
          </p:cNvPr>
          <p:cNvSpPr/>
          <p:nvPr/>
        </p:nvSpPr>
        <p:spPr>
          <a:xfrm>
            <a:off x="3743790" y="7484599"/>
            <a:ext cx="2603722" cy="787182"/>
          </a:xfrm>
          <a:prstGeom prst="wedgeRectCallout">
            <a:avLst>
              <a:gd name="adj1" fmla="val -58336"/>
              <a:gd name="adj2" fmla="val -87191"/>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日経平均株価や同業他社との比較など、チェックするポイントを決めた上で値動きを見てみよう。</a:t>
            </a:r>
          </a:p>
        </p:txBody>
      </p:sp>
    </p:spTree>
    <p:extLst>
      <p:ext uri="{BB962C8B-B14F-4D97-AF65-F5344CB8AC3E}">
        <p14:creationId xmlns:p14="http://schemas.microsoft.com/office/powerpoint/2010/main" val="2955983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22B0803A-0073-481E-AE65-9A88185B7661}"/>
              </a:ext>
            </a:extLst>
          </p:cNvPr>
          <p:cNvSpPr txBox="1"/>
          <p:nvPr/>
        </p:nvSpPr>
        <p:spPr>
          <a:xfrm>
            <a:off x="382655" y="1492703"/>
            <a:ext cx="6099401" cy="46166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dirty="0">
                <a:latin typeface="Meiryo UI" panose="020B0604030504040204" pitchFamily="50" charset="-128"/>
                <a:ea typeface="Meiryo UI" panose="020B0604030504040204" pitchFamily="50" charset="-128"/>
                <a:cs typeface="+mn-lt"/>
              </a:rPr>
              <a:t>自分たちが作成し</a:t>
            </a:r>
            <a:r>
              <a:rPr lang="ja-JP" sz="1200" dirty="0">
                <a:latin typeface="Meiryo UI" panose="020B0604030504040204" pitchFamily="50" charset="-128"/>
                <a:ea typeface="Meiryo UI" panose="020B0604030504040204" pitchFamily="50" charset="-128"/>
                <a:cs typeface="+mn-lt"/>
              </a:rPr>
              <a:t>た</a:t>
            </a:r>
            <a:r>
              <a:rPr lang="ja-JP" altLang="en-US" sz="1200" dirty="0">
                <a:latin typeface="Meiryo UI" panose="020B0604030504040204" pitchFamily="50" charset="-128"/>
                <a:ea typeface="Meiryo UI" panose="020B0604030504040204" pitchFamily="50" charset="-128"/>
                <a:cs typeface="+mn-lt"/>
              </a:rPr>
              <a:t>ポートフォリオ（ファ</a:t>
            </a:r>
            <a:r>
              <a:rPr lang="ja-JP" sz="1200" dirty="0">
                <a:latin typeface="Meiryo UI" panose="020B0604030504040204" pitchFamily="50" charset="-128"/>
                <a:ea typeface="Meiryo UI" panose="020B0604030504040204" pitchFamily="50" charset="-128"/>
                <a:cs typeface="+mn-lt"/>
              </a:rPr>
              <a:t>ン</a:t>
            </a:r>
            <a:r>
              <a:rPr lang="ja-JP" altLang="en-US" sz="1200" dirty="0">
                <a:latin typeface="Meiryo UI" panose="020B0604030504040204" pitchFamily="50" charset="-128"/>
                <a:ea typeface="Meiryo UI" panose="020B0604030504040204" pitchFamily="50" charset="-128"/>
                <a:cs typeface="+mn-lt"/>
              </a:rPr>
              <a:t>ド）</a:t>
            </a:r>
            <a:r>
              <a:rPr lang="ja-JP" sz="1200" dirty="0">
                <a:latin typeface="Meiryo UI" panose="020B0604030504040204" pitchFamily="50" charset="-128"/>
                <a:ea typeface="Meiryo UI" panose="020B0604030504040204" pitchFamily="50" charset="-128"/>
                <a:cs typeface="+mn-lt"/>
              </a:rPr>
              <a:t>への賛同者を増やすために、投資家向けにアピールしよう（大</a:t>
            </a:r>
            <a:r>
              <a:rPr lang="ja-JP" altLang="en-US" sz="1200" dirty="0">
                <a:latin typeface="Meiryo UI" panose="020B0604030504040204" pitchFamily="50" charset="-128"/>
                <a:ea typeface="Meiryo UI" panose="020B0604030504040204" pitchFamily="50" charset="-128"/>
                <a:cs typeface="+mn-lt"/>
              </a:rPr>
              <a:t>学</a:t>
            </a:r>
            <a:r>
              <a:rPr lang="ja-JP" sz="1200" dirty="0">
                <a:latin typeface="Meiryo UI" panose="020B0604030504040204" pitchFamily="50" charset="-128"/>
                <a:ea typeface="Meiryo UI" panose="020B0604030504040204" pitchFamily="50" charset="-128"/>
                <a:cs typeface="+mn-lt"/>
              </a:rPr>
              <a:t>生は、</a:t>
            </a:r>
            <a:r>
              <a:rPr lang="ja-JP" altLang="en-US" sz="1200" dirty="0">
                <a:latin typeface="Meiryo UI" panose="020B0604030504040204" pitchFamily="50" charset="-128"/>
                <a:ea typeface="Meiryo UI" panose="020B0604030504040204" pitchFamily="50" charset="-128"/>
                <a:cs typeface="+mn-lt"/>
              </a:rPr>
              <a:t>ここ</a:t>
            </a:r>
            <a:r>
              <a:rPr lang="ja-JP" sz="1200" dirty="0">
                <a:latin typeface="Meiryo UI" panose="020B0604030504040204" pitchFamily="50" charset="-128"/>
                <a:ea typeface="Meiryo UI" panose="020B0604030504040204" pitchFamily="50" charset="-128"/>
                <a:cs typeface="+mn-lt"/>
              </a:rPr>
              <a:t>にポートフォリ</a:t>
            </a:r>
            <a:r>
              <a:rPr lang="ja-JP" altLang="en-US" sz="1200" dirty="0">
                <a:latin typeface="Meiryo UI" panose="020B0604030504040204" pitchFamily="50" charset="-128"/>
                <a:ea typeface="Meiryo UI" panose="020B0604030504040204" pitchFamily="50" charset="-128"/>
                <a:cs typeface="+mn-lt"/>
              </a:rPr>
              <a:t>オ</a:t>
            </a:r>
            <a:r>
              <a:rPr lang="ja-JP" sz="1200" dirty="0">
                <a:latin typeface="Meiryo UI" panose="020B0604030504040204" pitchFamily="50" charset="-128"/>
                <a:ea typeface="Meiryo UI" panose="020B0604030504040204" pitchFamily="50" charset="-128"/>
                <a:cs typeface="+mn-lt"/>
              </a:rPr>
              <a:t>理</a:t>
            </a:r>
            <a:r>
              <a:rPr lang="ja-JP" altLang="en-US" sz="1200" dirty="0">
                <a:latin typeface="Meiryo UI" panose="020B0604030504040204" pitchFamily="50" charset="-128"/>
                <a:ea typeface="Meiryo UI" panose="020B0604030504040204" pitchFamily="50" charset="-128"/>
                <a:cs typeface="+mn-lt"/>
              </a:rPr>
              <a:t>論</a:t>
            </a:r>
            <a:r>
              <a:rPr lang="ja-JP" sz="1200" dirty="0">
                <a:latin typeface="Meiryo UI" panose="020B0604030504040204" pitchFamily="50" charset="-128"/>
                <a:ea typeface="Meiryo UI" panose="020B0604030504040204" pitchFamily="50" charset="-128"/>
                <a:cs typeface="+mn-lt"/>
              </a:rPr>
              <a:t>に基づい</a:t>
            </a:r>
            <a:r>
              <a:rPr lang="ja-JP" altLang="en-US" sz="1200" dirty="0">
                <a:latin typeface="Meiryo UI" panose="020B0604030504040204" pitchFamily="50" charset="-128"/>
                <a:ea typeface="Meiryo UI" panose="020B0604030504040204" pitchFamily="50" charset="-128"/>
                <a:cs typeface="+mn-lt"/>
              </a:rPr>
              <a:t>た</a:t>
            </a:r>
            <a:r>
              <a:rPr lang="ja-JP" sz="1200" dirty="0">
                <a:latin typeface="Meiryo UI" panose="020B0604030504040204" pitchFamily="50" charset="-128"/>
                <a:ea typeface="Meiryo UI" panose="020B0604030504040204" pitchFamily="50" charset="-128"/>
                <a:cs typeface="+mn-lt"/>
              </a:rPr>
              <a:t>考</a:t>
            </a:r>
            <a:r>
              <a:rPr lang="ja-JP" altLang="en-US" sz="1200" dirty="0">
                <a:latin typeface="Meiryo UI" panose="020B0604030504040204" pitchFamily="50" charset="-128"/>
                <a:ea typeface="Meiryo UI" panose="020B0604030504040204" pitchFamily="50" charset="-128"/>
                <a:cs typeface="+mn-lt"/>
              </a:rPr>
              <a:t>察</a:t>
            </a:r>
            <a:r>
              <a:rPr lang="ja-JP" sz="1200" dirty="0">
                <a:latin typeface="Meiryo UI" panose="020B0604030504040204" pitchFamily="50" charset="-128"/>
                <a:ea typeface="Meiryo UI" panose="020B0604030504040204" pitchFamily="50" charset="-128"/>
                <a:cs typeface="+mn-lt"/>
              </a:rPr>
              <a:t>を</a:t>
            </a:r>
            <a:r>
              <a:rPr lang="ja-JP" altLang="en-US" sz="1200" dirty="0">
                <a:latin typeface="Meiryo UI" panose="020B0604030504040204" pitchFamily="50" charset="-128"/>
                <a:ea typeface="Meiryo UI" panose="020B0604030504040204" pitchFamily="50" charset="-128"/>
                <a:cs typeface="+mn-lt"/>
              </a:rPr>
              <a:t>記入しよう）。</a:t>
            </a:r>
            <a:endParaRPr lang="ja-JP" sz="1200" dirty="0">
              <a:latin typeface="Meiryo UI" panose="020B0604030504040204" pitchFamily="50" charset="-128"/>
              <a:ea typeface="Meiryo UI" panose="020B0604030504040204" pitchFamily="50" charset="-128"/>
              <a:cs typeface="+mn-lt"/>
            </a:endParaRPr>
          </a:p>
        </p:txBody>
      </p:sp>
      <p:sp>
        <p:nvSpPr>
          <p:cNvPr id="35" name="テキスト ボックス 34">
            <a:extLst>
              <a:ext uri="{FF2B5EF4-FFF2-40B4-BE49-F238E27FC236}">
                <a16:creationId xmlns:a16="http://schemas.microsoft.com/office/drawing/2014/main" id="{D06460C2-33AC-414C-8A1B-A4B5DDC6F0BE}"/>
              </a:ext>
            </a:extLst>
          </p:cNvPr>
          <p:cNvSpPr txBox="1"/>
          <p:nvPr/>
        </p:nvSpPr>
        <p:spPr>
          <a:xfrm>
            <a:off x="382263" y="583917"/>
            <a:ext cx="6099793"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sz="1600" b="1" dirty="0">
                <a:latin typeface="Meiryo UI" panose="020B0604030504040204" pitchFamily="50" charset="-128"/>
                <a:ea typeface="Meiryo UI" panose="020B0604030504040204" pitchFamily="50" charset="-128"/>
                <a:cs typeface="+mn-lt"/>
              </a:rPr>
              <a:t>４．投資家へのアピール</a:t>
            </a:r>
            <a:endParaRPr lang="ja-JP" dirty="0">
              <a:latin typeface="Meiryo UI" panose="020B0604030504040204" pitchFamily="50" charset="-128"/>
              <a:ea typeface="Meiryo UI" panose="020B0604030504040204" pitchFamily="50" charset="-128"/>
              <a:cs typeface="Calibri"/>
            </a:endParaRPr>
          </a:p>
        </p:txBody>
      </p:sp>
      <p:sp>
        <p:nvSpPr>
          <p:cNvPr id="23" name="正方形/長方形 22">
            <a:extLst>
              <a:ext uri="{FF2B5EF4-FFF2-40B4-BE49-F238E27FC236}">
                <a16:creationId xmlns:a16="http://schemas.microsoft.com/office/drawing/2014/main" id="{CCD2B9B1-0AC4-4884-B96B-E4B0CEA93E6C}"/>
              </a:ext>
            </a:extLst>
          </p:cNvPr>
          <p:cNvSpPr/>
          <p:nvPr/>
        </p:nvSpPr>
        <p:spPr>
          <a:xfrm>
            <a:off x="382655" y="2147229"/>
            <a:ext cx="6099401" cy="7471112"/>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4EDF2295-CD51-A045-6C8C-F6F39486AC06}"/>
              </a:ext>
            </a:extLst>
          </p:cNvPr>
          <p:cNvSpPr txBox="1"/>
          <p:nvPr/>
        </p:nvSpPr>
        <p:spPr>
          <a:xfrm>
            <a:off x="379299" y="921599"/>
            <a:ext cx="6096438" cy="461665"/>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4.</a:t>
            </a:r>
            <a:r>
              <a:rPr lang="ja-JP" altLang="en-US" sz="1200" dirty="0">
                <a:solidFill>
                  <a:srgbClr val="FF0000"/>
                </a:solidFill>
                <a:latin typeface="Meiryo UI" panose="020B0604030504040204" pitchFamily="50" charset="-128"/>
                <a:ea typeface="Meiryo UI" panose="020B0604030504040204" pitchFamily="50" charset="-128"/>
                <a:cs typeface="+mn-lt"/>
              </a:rPr>
              <a:t>投資家へのアピールのポイント</a:t>
            </a:r>
            <a:endParaRPr lang="ja-JP" dirty="0">
              <a:latin typeface="Meiryo UI" panose="020B0604030504040204" pitchFamily="50" charset="-128"/>
              <a:ea typeface="Meiryo UI" panose="020B0604030504040204" pitchFamily="50" charset="-128"/>
              <a:cs typeface="+mn-lt"/>
            </a:endParaRPr>
          </a:p>
        </p:txBody>
      </p:sp>
    </p:spTree>
    <p:extLst>
      <p:ext uri="{BB962C8B-B14F-4D97-AF65-F5344CB8AC3E}">
        <p14:creationId xmlns:p14="http://schemas.microsoft.com/office/powerpoint/2010/main" val="319093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2462E90-DEDA-4411-ADD7-A8B873FFC243}"/>
              </a:ext>
            </a:extLst>
          </p:cNvPr>
          <p:cNvSpPr txBox="1"/>
          <p:nvPr/>
        </p:nvSpPr>
        <p:spPr>
          <a:xfrm>
            <a:off x="377598" y="1489439"/>
            <a:ext cx="6105295" cy="27699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ja-JP" altLang="en-US" sz="1200" dirty="0">
                <a:latin typeface="Meiryo UI" panose="020B0604030504040204" pitchFamily="50" charset="-128"/>
                <a:ea typeface="Meiryo UI" panose="020B0604030504040204" pitchFamily="50" charset="-128"/>
                <a:cs typeface="+mn-lt"/>
              </a:rPr>
              <a:t>日経</a:t>
            </a:r>
            <a:r>
              <a:rPr lang="en-US" altLang="ja-JP" sz="1200" dirty="0">
                <a:latin typeface="Meiryo UI" panose="020B0604030504040204" pitchFamily="50" charset="-128"/>
                <a:ea typeface="Meiryo UI" panose="020B0604030504040204" pitchFamily="50" charset="-128"/>
                <a:cs typeface="+mn-lt"/>
              </a:rPr>
              <a:t>ST</a:t>
            </a:r>
            <a:r>
              <a:rPr lang="ja-JP" sz="1200" dirty="0">
                <a:latin typeface="Meiryo UI" panose="020B0604030504040204" pitchFamily="50" charset="-128"/>
                <a:ea typeface="Meiryo UI" panose="020B0604030504040204" pitchFamily="50" charset="-128"/>
                <a:cs typeface="+mn-lt"/>
              </a:rPr>
              <a:t>OC</a:t>
            </a:r>
            <a:r>
              <a:rPr lang="en-US" altLang="ja-JP" sz="1200" dirty="0">
                <a:latin typeface="Meiryo UI" panose="020B0604030504040204" pitchFamily="50" charset="-128"/>
                <a:ea typeface="Meiryo UI" panose="020B0604030504040204" pitchFamily="50" charset="-128"/>
                <a:cs typeface="+mn-lt"/>
              </a:rPr>
              <a:t>K</a:t>
            </a:r>
            <a:r>
              <a:rPr lang="ja-JP" sz="1200" dirty="0">
                <a:latin typeface="Meiryo UI" panose="020B0604030504040204" pitchFamily="50" charset="-128"/>
                <a:ea typeface="Meiryo UI" panose="020B0604030504040204" pitchFamily="50" charset="-128"/>
                <a:cs typeface="+mn-lt"/>
              </a:rPr>
              <a:t>リ</a:t>
            </a:r>
            <a:r>
              <a:rPr lang="ja-JP" altLang="en-US" sz="1200" dirty="0">
                <a:latin typeface="Meiryo UI" panose="020B0604030504040204" pitchFamily="50" charset="-128"/>
                <a:ea typeface="Meiryo UI" panose="020B0604030504040204" pitchFamily="50" charset="-128"/>
                <a:cs typeface="+mn-lt"/>
              </a:rPr>
              <a:t>ー</a:t>
            </a:r>
            <a:r>
              <a:rPr lang="ja-JP" sz="1200" dirty="0">
                <a:latin typeface="Meiryo UI" panose="020B0604030504040204" pitchFamily="50" charset="-128"/>
                <a:ea typeface="Meiryo UI" panose="020B0604030504040204" pitchFamily="50" charset="-128"/>
                <a:cs typeface="+mn-lt"/>
              </a:rPr>
              <a:t>グを通</a:t>
            </a:r>
            <a:r>
              <a:rPr lang="ja-JP" altLang="en-US" sz="1200" dirty="0">
                <a:latin typeface="Meiryo UI" panose="020B0604030504040204" pitchFamily="50" charset="-128"/>
                <a:ea typeface="Meiryo UI" panose="020B0604030504040204" pitchFamily="50" charset="-128"/>
                <a:cs typeface="+mn-lt"/>
              </a:rPr>
              <a:t>して学んだ</a:t>
            </a:r>
            <a:r>
              <a:rPr lang="ja-JP" sz="1200" dirty="0">
                <a:latin typeface="Meiryo UI" panose="020B0604030504040204" pitchFamily="50" charset="-128"/>
                <a:ea typeface="Meiryo UI" panose="020B0604030504040204" pitchFamily="50" charset="-128"/>
                <a:cs typeface="+mn-lt"/>
              </a:rPr>
              <a:t>ことをまとめよう。</a:t>
            </a:r>
            <a:endParaRPr lang="ja-JP" altLang="en-US" dirty="0">
              <a:latin typeface="Meiryo UI" panose="020B0604030504040204" pitchFamily="50" charset="-128"/>
              <a:ea typeface="Meiryo UI" panose="020B0604030504040204" pitchFamily="50" charset="-128"/>
              <a:cs typeface="+mn-lt"/>
            </a:endParaRPr>
          </a:p>
        </p:txBody>
      </p:sp>
      <p:sp>
        <p:nvSpPr>
          <p:cNvPr id="6" name="テキスト ボックス 5">
            <a:extLst>
              <a:ext uri="{FF2B5EF4-FFF2-40B4-BE49-F238E27FC236}">
                <a16:creationId xmlns:a16="http://schemas.microsoft.com/office/drawing/2014/main" id="{0A935BC3-7F31-424E-A41D-FDF16E311708}"/>
              </a:ext>
            </a:extLst>
          </p:cNvPr>
          <p:cNvSpPr txBox="1"/>
          <p:nvPr/>
        </p:nvSpPr>
        <p:spPr>
          <a:xfrm>
            <a:off x="376080" y="572149"/>
            <a:ext cx="6106813" cy="338554"/>
          </a:xfrm>
          <a:prstGeom prst="rect">
            <a:avLst/>
          </a:prstGeom>
          <a:solidFill>
            <a:schemeClr val="bg1">
              <a:lumMod val="7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600" b="1" dirty="0">
                <a:latin typeface="Meiryo UI" panose="020B0604030504040204" pitchFamily="50" charset="-128"/>
                <a:ea typeface="Meiryo UI" panose="020B0604030504040204" pitchFamily="50" charset="-128"/>
                <a:cs typeface="+mn-lt"/>
              </a:rPr>
              <a:t>５</a:t>
            </a:r>
            <a:r>
              <a:rPr lang="ja-JP" sz="1600" b="1" dirty="0">
                <a:latin typeface="Meiryo UI" panose="020B0604030504040204" pitchFamily="50" charset="-128"/>
                <a:ea typeface="Meiryo UI" panose="020B0604030504040204" pitchFamily="50" charset="-128"/>
                <a:cs typeface="+mn-lt"/>
              </a:rPr>
              <a:t>．</a:t>
            </a:r>
            <a:r>
              <a:rPr lang="ja-JP" altLang="en-US" sz="1600" b="1" dirty="0">
                <a:latin typeface="Meiryo UI" panose="020B0604030504040204" pitchFamily="50" charset="-128"/>
                <a:ea typeface="Meiryo UI" panose="020B0604030504040204" pitchFamily="50" charset="-128"/>
                <a:cs typeface="+mn-lt"/>
              </a:rPr>
              <a:t>日経</a:t>
            </a:r>
            <a:r>
              <a:rPr lang="en-US" altLang="ja-JP" sz="1600" b="1" dirty="0">
                <a:latin typeface="Meiryo UI" panose="020B0604030504040204" pitchFamily="50" charset="-128"/>
                <a:ea typeface="Meiryo UI" panose="020B0604030504040204" pitchFamily="50" charset="-128"/>
                <a:cs typeface="+mn-lt"/>
              </a:rPr>
              <a:t>STOCK</a:t>
            </a:r>
            <a:r>
              <a:rPr lang="ja-JP" altLang="en-US" sz="1600" b="1" dirty="0">
                <a:latin typeface="Meiryo UI" panose="020B0604030504040204" pitchFamily="50" charset="-128"/>
                <a:ea typeface="Meiryo UI" panose="020B0604030504040204" pitchFamily="50" charset="-128"/>
                <a:cs typeface="+mn-lt"/>
              </a:rPr>
              <a:t>リ</a:t>
            </a:r>
            <a:r>
              <a:rPr lang="ja-JP" sz="1600" b="1" dirty="0">
                <a:latin typeface="Meiryo UI" panose="020B0604030504040204" pitchFamily="50" charset="-128"/>
                <a:ea typeface="Meiryo UI" panose="020B0604030504040204" pitchFamily="50" charset="-128"/>
                <a:cs typeface="+mn-lt"/>
              </a:rPr>
              <a:t>ー</a:t>
            </a:r>
            <a:r>
              <a:rPr lang="ja-JP" altLang="en-US" sz="1600" b="1" dirty="0">
                <a:latin typeface="Meiryo UI" panose="020B0604030504040204" pitchFamily="50" charset="-128"/>
                <a:ea typeface="Meiryo UI" panose="020B0604030504040204" pitchFamily="50" charset="-128"/>
                <a:cs typeface="+mn-lt"/>
              </a:rPr>
              <a:t>グを通して学んだこと</a:t>
            </a:r>
            <a:endParaRPr lang="ja-JP" altLang="en-US" dirty="0">
              <a:latin typeface="Meiryo UI" panose="020B0604030504040204" pitchFamily="50" charset="-128"/>
              <a:ea typeface="Meiryo UI" panose="020B0604030504040204" pitchFamily="50" charset="-128"/>
              <a:cs typeface="Calibri"/>
            </a:endParaRPr>
          </a:p>
        </p:txBody>
      </p:sp>
      <p:sp>
        <p:nvSpPr>
          <p:cNvPr id="7" name="正方形/長方形 6">
            <a:extLst>
              <a:ext uri="{FF2B5EF4-FFF2-40B4-BE49-F238E27FC236}">
                <a16:creationId xmlns:a16="http://schemas.microsoft.com/office/drawing/2014/main" id="{09DC2D89-1694-41CA-B5B7-421C9D3F582C}"/>
              </a:ext>
            </a:extLst>
          </p:cNvPr>
          <p:cNvSpPr/>
          <p:nvPr/>
        </p:nvSpPr>
        <p:spPr>
          <a:xfrm>
            <a:off x="377031" y="1851689"/>
            <a:ext cx="6105295" cy="7785731"/>
          </a:xfrm>
          <a:prstGeom prst="rect">
            <a:avLst/>
          </a:prstGeom>
          <a:no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F495CB81-52B9-0ED7-5E05-5D43DB3B6055}"/>
              </a:ext>
            </a:extLst>
          </p:cNvPr>
          <p:cNvSpPr txBox="1"/>
          <p:nvPr/>
        </p:nvSpPr>
        <p:spPr>
          <a:xfrm>
            <a:off x="375512" y="910703"/>
            <a:ext cx="6105295" cy="461665"/>
          </a:xfrm>
          <a:prstGeom prst="rect">
            <a:avLst/>
          </a:prstGeom>
          <a:noFill/>
          <a:ln>
            <a:solidFill>
              <a:schemeClr val="bg1">
                <a:lumMod val="7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altLang="ja-JP" sz="1200" dirty="0">
                <a:solidFill>
                  <a:srgbClr val="FF0000"/>
                </a:solidFill>
                <a:latin typeface="Meiryo UI" panose="020B0604030504040204" pitchFamily="50" charset="-128"/>
                <a:ea typeface="Meiryo UI" panose="020B0604030504040204" pitchFamily="50" charset="-128"/>
                <a:cs typeface="+mn-lt"/>
              </a:rPr>
              <a:t>&lt;</a:t>
            </a:r>
            <a:r>
              <a:rPr lang="ja-JP" altLang="en-US" sz="1200" dirty="0">
                <a:solidFill>
                  <a:srgbClr val="FF0000"/>
                </a:solidFill>
                <a:latin typeface="Meiryo UI" panose="020B0604030504040204" pitchFamily="50" charset="-128"/>
                <a:ea typeface="Meiryo UI" panose="020B0604030504040204" pitchFamily="50" charset="-128"/>
                <a:cs typeface="+mn-lt"/>
              </a:rPr>
              <a:t>学習ガイドブックの関連箇所</a:t>
            </a:r>
            <a:r>
              <a:rPr lang="en-US" altLang="ja-JP" sz="1200" dirty="0">
                <a:solidFill>
                  <a:srgbClr val="FF0000"/>
                </a:solidFill>
                <a:latin typeface="Meiryo UI" panose="020B0604030504040204" pitchFamily="50" charset="-128"/>
                <a:ea typeface="Meiryo UI" panose="020B0604030504040204" pitchFamily="50" charset="-128"/>
                <a:cs typeface="+mn-lt"/>
              </a:rPr>
              <a:t>&gt;</a:t>
            </a:r>
          </a:p>
          <a:p>
            <a:pPr algn="just"/>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レポート作成</a:t>
            </a:r>
            <a:r>
              <a:rPr lang="en-US" altLang="ja-JP" sz="1200" dirty="0">
                <a:solidFill>
                  <a:srgbClr val="FF0000"/>
                </a:solidFill>
                <a:latin typeface="Meiryo UI" panose="020B0604030504040204" pitchFamily="50" charset="-128"/>
                <a:ea typeface="Meiryo UI" panose="020B0604030504040204" pitchFamily="50" charset="-128"/>
                <a:cs typeface="+mn-lt"/>
              </a:rPr>
              <a:t>】</a:t>
            </a:r>
            <a:r>
              <a:rPr lang="ja-JP" altLang="en-US" sz="1200" dirty="0">
                <a:solidFill>
                  <a:srgbClr val="FF0000"/>
                </a:solidFill>
                <a:latin typeface="Meiryo UI" panose="020B0604030504040204" pitchFamily="50" charset="-128"/>
                <a:ea typeface="Meiryo UI" panose="020B0604030504040204" pitchFamily="50" charset="-128"/>
                <a:cs typeface="+mn-lt"/>
              </a:rPr>
              <a:t>　</a:t>
            </a:r>
            <a:r>
              <a:rPr lang="en-US" altLang="ja-JP" sz="1200" dirty="0">
                <a:solidFill>
                  <a:srgbClr val="FF0000"/>
                </a:solidFill>
                <a:latin typeface="Meiryo UI" panose="020B0604030504040204" pitchFamily="50" charset="-128"/>
                <a:ea typeface="Meiryo UI" panose="020B0604030504040204" pitchFamily="50" charset="-128"/>
                <a:cs typeface="+mn-lt"/>
              </a:rPr>
              <a:t>5.</a:t>
            </a:r>
            <a:r>
              <a:rPr lang="ja-JP" altLang="en-US" sz="1200" dirty="0">
                <a:solidFill>
                  <a:srgbClr val="FF0000"/>
                </a:solidFill>
                <a:latin typeface="Meiryo UI" panose="020B0604030504040204" pitchFamily="50" charset="-128"/>
                <a:ea typeface="Meiryo UI" panose="020B0604030504040204" pitchFamily="50" charset="-128"/>
                <a:cs typeface="+mn-lt"/>
              </a:rPr>
              <a:t>レポート全体のまとめ方</a:t>
            </a:r>
            <a:endParaRPr lang="ja-JP" dirty="0">
              <a:latin typeface="Meiryo UI" panose="020B0604030504040204" pitchFamily="50" charset="-128"/>
              <a:ea typeface="Meiryo UI" panose="020B0604030504040204" pitchFamily="50" charset="-128"/>
              <a:cs typeface="+mn-lt"/>
            </a:endParaRPr>
          </a:p>
        </p:txBody>
      </p:sp>
      <p:sp>
        <p:nvSpPr>
          <p:cNvPr id="3" name="四角形吹き出し 3">
            <a:extLst>
              <a:ext uri="{FF2B5EF4-FFF2-40B4-BE49-F238E27FC236}">
                <a16:creationId xmlns:a16="http://schemas.microsoft.com/office/drawing/2014/main" id="{C3F9295C-DDA1-6C8B-929B-D29118549EC3}"/>
              </a:ext>
            </a:extLst>
          </p:cNvPr>
          <p:cNvSpPr/>
          <p:nvPr/>
        </p:nvSpPr>
        <p:spPr>
          <a:xfrm>
            <a:off x="1544355" y="2199306"/>
            <a:ext cx="4280248" cy="1423498"/>
          </a:xfrm>
          <a:prstGeom prst="wedgeRectCallout">
            <a:avLst>
              <a:gd name="adj1" fmla="val -63628"/>
              <a:gd name="adj2" fmla="val -50592"/>
            </a:avLst>
          </a:prstGeom>
          <a:solidFill>
            <a:srgbClr val="FFFFB7"/>
          </a:solidFill>
          <a:ln>
            <a:solidFill>
              <a:schemeClr val="bg1">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＜例＞</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〇「個人の投資家が社会に与える働き」など日経</a:t>
            </a:r>
            <a:r>
              <a:rPr lang="en-US" altLang="ja-JP"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STOCK</a:t>
            </a:r>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リーグを通して学んだこと</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〇「こうした方がよかった」、「次はこんなファンドを組んでみたい」など自分たちが学習したことを振り返って感じたこと</a:t>
            </a:r>
          </a:p>
          <a:p>
            <a:pPr algn="l"/>
            <a:r>
              <a:rPr lang="ja-JP" altLang="en-US" sz="1100" b="1"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〇企業調査などを行って感じたこと　　　　他</a:t>
            </a:r>
          </a:p>
        </p:txBody>
      </p:sp>
    </p:spTree>
    <p:extLst>
      <p:ext uri="{BB962C8B-B14F-4D97-AF65-F5344CB8AC3E}">
        <p14:creationId xmlns:p14="http://schemas.microsoft.com/office/powerpoint/2010/main" val="980046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8711EA86A2FC4487DD9C9ADF260BEC" ma:contentTypeVersion="16" ma:contentTypeDescription="新しいドキュメントを作成します。" ma:contentTypeScope="" ma:versionID="55131ca3e17e874ed2a6f3655f6a6888">
  <xsd:schema xmlns:xsd="http://www.w3.org/2001/XMLSchema" xmlns:xs="http://www.w3.org/2001/XMLSchema" xmlns:p="http://schemas.microsoft.com/office/2006/metadata/properties" xmlns:ns2="4528b639-b1d8-41ce-89c8-01eda0a4c647" xmlns:ns3="ac8c2b2e-cb51-4233-9896-12c2db35c42a" targetNamespace="http://schemas.microsoft.com/office/2006/metadata/properties" ma:root="true" ma:fieldsID="05d060a12bec0e7f3233d25842343211" ns2:_="" ns3:_="">
    <xsd:import namespace="4528b639-b1d8-41ce-89c8-01eda0a4c647"/>
    <xsd:import namespace="ac8c2b2e-cb51-4233-9896-12c2db35c42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8b639-b1d8-41ce-89c8-01eda0a4c6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b66db10b-adbb-4908-8d1e-2c392936bb4e"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8c2b2e-cb51-4233-9896-12c2db35c42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a118a56c-4e2f-48b1-bbde-566d93d0a935}" ma:internalName="TaxCatchAll" ma:showField="CatchAllData" ma:web="ac8c2b2e-cb51-4233-9896-12c2db35c42a">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28b639-b1d8-41ce-89c8-01eda0a4c647">
      <Terms xmlns="http://schemas.microsoft.com/office/infopath/2007/PartnerControls"/>
    </lcf76f155ced4ddcb4097134ff3c332f>
    <TaxCatchAll xmlns="ac8c2b2e-cb51-4233-9896-12c2db35c42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C9A653-771C-4D95-9023-82FC563A4C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28b639-b1d8-41ce-89c8-01eda0a4c647"/>
    <ds:schemaRef ds:uri="ac8c2b2e-cb51-4233-9896-12c2db35c4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C3CFBC-390A-491D-80E8-0FFB0C18E973}">
  <ds:schemaRefs>
    <ds:schemaRef ds:uri="http://schemas.openxmlformats.org/package/2006/metadata/core-properties"/>
    <ds:schemaRef ds:uri="http://purl.org/dc/terms/"/>
    <ds:schemaRef ds:uri="http://purl.org/dc/elements/1.1/"/>
    <ds:schemaRef ds:uri="http://purl.org/dc/dcmitype/"/>
    <ds:schemaRef ds:uri="http://schemas.microsoft.com/office/2006/documentManagement/types"/>
    <ds:schemaRef ds:uri="http://www.w3.org/XML/1998/namespace"/>
    <ds:schemaRef ds:uri="http://schemas.microsoft.com/office/infopath/2007/PartnerControls"/>
    <ds:schemaRef ds:uri="ac8c2b2e-cb51-4233-9896-12c2db35c42a"/>
    <ds:schemaRef ds:uri="4528b639-b1d8-41ce-89c8-01eda0a4c647"/>
    <ds:schemaRef ds:uri="http://schemas.microsoft.com/office/2006/metadata/properties"/>
  </ds:schemaRefs>
</ds:datastoreItem>
</file>

<file path=customXml/itemProps3.xml><?xml version="1.0" encoding="utf-8"?>
<ds:datastoreItem xmlns:ds="http://schemas.openxmlformats.org/officeDocument/2006/customXml" ds:itemID="{5569FEA4-C119-42D7-9C09-5401C9C010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13382</TotalTime>
  <Words>1357</Words>
  <Application>Microsoft Office PowerPoint</Application>
  <PresentationFormat>A4 210 x 297 mm</PresentationFormat>
  <Paragraphs>144</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Meiryo UI</vt:lpstr>
      <vt:lpstr>游ゴシック</vt:lpstr>
      <vt:lpstr>Arial</vt:lpstr>
      <vt:lpstr>Calibri</vt:lpstr>
      <vt:lpstr>Calibri Light</vt:lpstr>
      <vt:lpstr>Helvetica</vt:lpstr>
      <vt:lpstr>Celestial</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上原 直子</dc:creator>
  <cp:lastModifiedBy>吉田 奏美</cp:lastModifiedBy>
  <cp:revision>5</cp:revision>
  <cp:lastPrinted>2026-05-27T01:15:50Z</cp:lastPrinted>
  <dcterms:created xsi:type="dcterms:W3CDTF">2021-04-14T04:43:21Z</dcterms:created>
  <dcterms:modified xsi:type="dcterms:W3CDTF">2026-05-27T09:00:45Z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0x010100DB8711EA86A2FC4487DD9C9ADF260BEC</vt:lpwstr>
  </property>
  <property fmtid="{D5CDD505-2E9C-101B-9397-08002B2CF9AE}" pid="3" name="MediaServiceImageTags">
    <vt:lpwstr/>
  </property>
</Properties>
</file>